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21" r:id="rId2"/>
    <p:sldId id="452" r:id="rId3"/>
    <p:sldId id="455" r:id="rId4"/>
    <p:sldId id="467" r:id="rId5"/>
    <p:sldId id="451" r:id="rId6"/>
    <p:sldId id="461" r:id="rId7"/>
    <p:sldId id="462" r:id="rId8"/>
    <p:sldId id="463" r:id="rId9"/>
    <p:sldId id="465" r:id="rId10"/>
    <p:sldId id="466" r:id="rId11"/>
    <p:sldId id="464" r:id="rId12"/>
    <p:sldId id="320" r:id="rId13"/>
    <p:sldId id="468" r:id="rId14"/>
    <p:sldId id="470" r:id="rId15"/>
    <p:sldId id="471" r:id="rId16"/>
    <p:sldId id="472" r:id="rId17"/>
    <p:sldId id="473" r:id="rId18"/>
    <p:sldId id="474" r:id="rId19"/>
    <p:sldId id="476" r:id="rId20"/>
    <p:sldId id="460" r:id="rId21"/>
    <p:sldId id="477" r:id="rId22"/>
    <p:sldId id="480" r:id="rId23"/>
    <p:sldId id="479" r:id="rId24"/>
    <p:sldId id="483" r:id="rId25"/>
    <p:sldId id="484" r:id="rId26"/>
    <p:sldId id="485" r:id="rId27"/>
    <p:sldId id="478" r:id="rId28"/>
    <p:sldId id="481" r:id="rId29"/>
    <p:sldId id="4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p:scale>
          <a:sx n="60" d="100"/>
          <a:sy n="60" d="100"/>
        </p:scale>
        <p:origin x="9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FA6BA-D8E7-47FE-971E-4888012B0391}"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2DBBD-F20C-4CF4-8EA9-7F3A91A28985}" type="slidenum">
              <a:rPr lang="en-US" smtClean="0"/>
              <a:t>‹#›</a:t>
            </a:fld>
            <a:endParaRPr lang="en-US"/>
          </a:p>
        </p:txBody>
      </p:sp>
    </p:spTree>
    <p:extLst>
      <p:ext uri="{BB962C8B-B14F-4D97-AF65-F5344CB8AC3E}">
        <p14:creationId xmlns:p14="http://schemas.microsoft.com/office/powerpoint/2010/main" val="405514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1</a:t>
            </a:fld>
            <a:endParaRPr lang="en-US"/>
          </a:p>
        </p:txBody>
      </p:sp>
    </p:spTree>
    <p:extLst>
      <p:ext uri="{BB962C8B-B14F-4D97-AF65-F5344CB8AC3E}">
        <p14:creationId xmlns:p14="http://schemas.microsoft.com/office/powerpoint/2010/main" val="272821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411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318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995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24</a:t>
            </a:fld>
            <a:endParaRPr lang="en-US"/>
          </a:p>
        </p:txBody>
      </p:sp>
    </p:spTree>
    <p:extLst>
      <p:ext uri="{BB962C8B-B14F-4D97-AF65-F5344CB8AC3E}">
        <p14:creationId xmlns:p14="http://schemas.microsoft.com/office/powerpoint/2010/main" val="1600223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25</a:t>
            </a:fld>
            <a:endParaRPr lang="en-US"/>
          </a:p>
        </p:txBody>
      </p:sp>
    </p:spTree>
    <p:extLst>
      <p:ext uri="{BB962C8B-B14F-4D97-AF65-F5344CB8AC3E}">
        <p14:creationId xmlns:p14="http://schemas.microsoft.com/office/powerpoint/2010/main" val="383031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26</a:t>
            </a:fld>
            <a:endParaRPr lang="en-US"/>
          </a:p>
        </p:txBody>
      </p:sp>
    </p:spTree>
    <p:extLst>
      <p:ext uri="{BB962C8B-B14F-4D97-AF65-F5344CB8AC3E}">
        <p14:creationId xmlns:p14="http://schemas.microsoft.com/office/powerpoint/2010/main" val="3715649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28</a:t>
            </a:fld>
            <a:endParaRPr lang="en-US"/>
          </a:p>
        </p:txBody>
      </p:sp>
    </p:spTree>
    <p:extLst>
      <p:ext uri="{BB962C8B-B14F-4D97-AF65-F5344CB8AC3E}">
        <p14:creationId xmlns:p14="http://schemas.microsoft.com/office/powerpoint/2010/main" val="350417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29</a:t>
            </a:fld>
            <a:endParaRPr lang="en-US"/>
          </a:p>
        </p:txBody>
      </p:sp>
    </p:spTree>
    <p:extLst>
      <p:ext uri="{BB962C8B-B14F-4D97-AF65-F5344CB8AC3E}">
        <p14:creationId xmlns:p14="http://schemas.microsoft.com/office/powerpoint/2010/main" val="311609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085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061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317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170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78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867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485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89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16AD-B162-C588-1582-1485C193C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D357E3-FD15-E550-B86A-128AF232BA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7BAABE-6A7B-E078-86DB-BA77CA736771}"/>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5" name="Footer Placeholder 4">
            <a:extLst>
              <a:ext uri="{FF2B5EF4-FFF2-40B4-BE49-F238E27FC236}">
                <a16:creationId xmlns:a16="http://schemas.microsoft.com/office/drawing/2014/main" id="{FD980697-AEAB-7FF5-C8AC-1C0E3BF32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AE2D7-3160-4A82-03E8-625583CA8D73}"/>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409817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B10C-B8CF-57D1-9780-E6D9F21FA9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AC37F6-2A82-14A8-B027-32E09AB518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D466E-76FF-1B4C-24A4-7C93E85F10CF}"/>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5" name="Footer Placeholder 4">
            <a:extLst>
              <a:ext uri="{FF2B5EF4-FFF2-40B4-BE49-F238E27FC236}">
                <a16:creationId xmlns:a16="http://schemas.microsoft.com/office/drawing/2014/main" id="{903F7B57-C532-C24E-B144-20EBA7F00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463C5-F4D2-A90D-8164-0D006294E1FA}"/>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197060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FC99BC-A9A7-CB28-4312-8FF3FC36E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0BBB96-C189-E501-3424-C685ED617A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BAE3E-95F1-E1EE-D2D5-060E983DB670}"/>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5" name="Footer Placeholder 4">
            <a:extLst>
              <a:ext uri="{FF2B5EF4-FFF2-40B4-BE49-F238E27FC236}">
                <a16:creationId xmlns:a16="http://schemas.microsoft.com/office/drawing/2014/main" id="{E73326BC-D3CC-6AAD-E480-49478A1D5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FF409-4908-9549-8AAB-E0F95A6EEAAF}"/>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348295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A56B-0588-F27C-04C8-4992ADDF1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21F5B-7AAD-DEB3-089E-E61FF64678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BC107-4A9B-3F83-AE8A-62F4FD960C8D}"/>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5" name="Footer Placeholder 4">
            <a:extLst>
              <a:ext uri="{FF2B5EF4-FFF2-40B4-BE49-F238E27FC236}">
                <a16:creationId xmlns:a16="http://schemas.microsoft.com/office/drawing/2014/main" id="{809AA876-D990-5A78-E486-16A29B231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3D96F-F98D-38E0-723E-00B84156C027}"/>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68757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35E4-F4B4-48E2-F87C-6F729E8A95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5D6CD4-CB63-F7C4-68F4-84874D7B00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4E0FE-72FF-65B2-AE4B-6FC1D1C441E4}"/>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5" name="Footer Placeholder 4">
            <a:extLst>
              <a:ext uri="{FF2B5EF4-FFF2-40B4-BE49-F238E27FC236}">
                <a16:creationId xmlns:a16="http://schemas.microsoft.com/office/drawing/2014/main" id="{5EDE2234-A1F3-3B9C-1B10-DFBD88BE4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AEFBD-572D-2A62-E6C6-3F2C92881005}"/>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329791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9ECC-1693-C5BD-0C35-073BFAD9D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D62AC-903B-2A1B-AF30-E98E85F737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4BD4EB-7E56-343E-52F3-413A18226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1533E8-51CF-911F-D927-A175F260E9C0}"/>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6" name="Footer Placeholder 5">
            <a:extLst>
              <a:ext uri="{FF2B5EF4-FFF2-40B4-BE49-F238E27FC236}">
                <a16:creationId xmlns:a16="http://schemas.microsoft.com/office/drawing/2014/main" id="{9AEDDD71-E6F5-A5A0-87C6-040ED5D6B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DE839-81D8-7A16-5CC3-E05EC0ACF279}"/>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240141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0D50-64CE-C28D-16AB-E7DE99ACB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DD0DF5-DB82-4162-8775-102132029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4C3C7-53B7-02F2-9936-70A2F99B20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BFC719-C651-D9C7-4F63-F460FD96D4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CBC004-0019-C6CC-776F-8408FE66F4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577FCC-13A1-7C96-EB3D-D57434E3A1FF}"/>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8" name="Footer Placeholder 7">
            <a:extLst>
              <a:ext uri="{FF2B5EF4-FFF2-40B4-BE49-F238E27FC236}">
                <a16:creationId xmlns:a16="http://schemas.microsoft.com/office/drawing/2014/main" id="{54A41825-F218-EA48-9641-36A2DAAFBE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0B88A-519E-8EEF-A944-D9DCEFA09543}"/>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406956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41F9-8CFA-DAF3-4A0E-5AE2C9FEA7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88A6A9-C6FB-54CF-AFEA-FCF1CFA641FE}"/>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4" name="Footer Placeholder 3">
            <a:extLst>
              <a:ext uri="{FF2B5EF4-FFF2-40B4-BE49-F238E27FC236}">
                <a16:creationId xmlns:a16="http://schemas.microsoft.com/office/drawing/2014/main" id="{EA2683A2-FC0C-899E-33EA-83531B8459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BE948-E388-5DDC-FE03-60659CE8871E}"/>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424666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FC342-D8C4-25B4-F363-9F1BE2C0B5A8}"/>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3" name="Footer Placeholder 2">
            <a:extLst>
              <a:ext uri="{FF2B5EF4-FFF2-40B4-BE49-F238E27FC236}">
                <a16:creationId xmlns:a16="http://schemas.microsoft.com/office/drawing/2014/main" id="{4DF312F1-E075-A10D-25AC-75F2939829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11FE2-D9E8-01B3-2465-F65AE2306468}"/>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207905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20DC-ED6F-A039-5CF9-3CE1DA63D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44CC59-0C9D-4B85-E128-B98E571E0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B34CA9-B52C-C865-CB65-477FE231F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985695-B45A-35C4-1CDE-3D6C92699DDA}"/>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6" name="Footer Placeholder 5">
            <a:extLst>
              <a:ext uri="{FF2B5EF4-FFF2-40B4-BE49-F238E27FC236}">
                <a16:creationId xmlns:a16="http://schemas.microsoft.com/office/drawing/2014/main" id="{3A24D9BD-F142-05B7-D273-13B9EEA70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F38C2-89E9-A3F6-CFA1-5F20B1918416}"/>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78700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B40B-5D32-D647-FD88-0AA78083A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3251D2-C17A-0372-E0CB-6C2ADB0BB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1399F4-ABDE-CC26-D38B-DB47FBA65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74808-F45D-0934-DF26-72CC801DD486}"/>
              </a:ext>
            </a:extLst>
          </p:cNvPr>
          <p:cNvSpPr>
            <a:spLocks noGrp="1"/>
          </p:cNvSpPr>
          <p:nvPr>
            <p:ph type="dt" sz="half" idx="10"/>
          </p:nvPr>
        </p:nvSpPr>
        <p:spPr/>
        <p:txBody>
          <a:bodyPr/>
          <a:lstStyle/>
          <a:p>
            <a:fld id="{2F2214A0-30EE-4BB1-A84F-F23332F7536E}" type="datetimeFigureOut">
              <a:rPr lang="en-US" smtClean="0"/>
              <a:t>8/26/2024</a:t>
            </a:fld>
            <a:endParaRPr lang="en-US"/>
          </a:p>
        </p:txBody>
      </p:sp>
      <p:sp>
        <p:nvSpPr>
          <p:cNvPr id="6" name="Footer Placeholder 5">
            <a:extLst>
              <a:ext uri="{FF2B5EF4-FFF2-40B4-BE49-F238E27FC236}">
                <a16:creationId xmlns:a16="http://schemas.microsoft.com/office/drawing/2014/main" id="{492B147D-E7F1-1C12-8DA0-FC51D033C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28B30-C5C6-F761-4D0C-E96DDA8B4F42}"/>
              </a:ext>
            </a:extLst>
          </p:cNvPr>
          <p:cNvSpPr>
            <a:spLocks noGrp="1"/>
          </p:cNvSpPr>
          <p:nvPr>
            <p:ph type="sldNum" sz="quarter" idx="12"/>
          </p:nvPr>
        </p:nvSpPr>
        <p:spPr/>
        <p:txBody>
          <a:bodyPr/>
          <a:lstStyle/>
          <a:p>
            <a:fld id="{3049FBA3-63DD-4ED2-B27A-C8AEF00BF658}" type="slidenum">
              <a:rPr lang="en-US" smtClean="0"/>
              <a:t>‹#›</a:t>
            </a:fld>
            <a:endParaRPr lang="en-US"/>
          </a:p>
        </p:txBody>
      </p:sp>
    </p:spTree>
    <p:extLst>
      <p:ext uri="{BB962C8B-B14F-4D97-AF65-F5344CB8AC3E}">
        <p14:creationId xmlns:p14="http://schemas.microsoft.com/office/powerpoint/2010/main" val="358862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815AD-6AA1-0081-EA26-AA0415A4C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890666-CD3D-8810-41F2-B8644EE48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8D365-0021-BFDD-53C5-5747949C2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2214A0-30EE-4BB1-A84F-F23332F7536E}" type="datetimeFigureOut">
              <a:rPr lang="en-US" smtClean="0"/>
              <a:t>8/26/2024</a:t>
            </a:fld>
            <a:endParaRPr lang="en-US"/>
          </a:p>
        </p:txBody>
      </p:sp>
      <p:sp>
        <p:nvSpPr>
          <p:cNvPr id="5" name="Footer Placeholder 4">
            <a:extLst>
              <a:ext uri="{FF2B5EF4-FFF2-40B4-BE49-F238E27FC236}">
                <a16:creationId xmlns:a16="http://schemas.microsoft.com/office/drawing/2014/main" id="{BDE09A07-FCAB-33CF-B6FF-9A62E950BA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48C232-221D-2C20-3621-5082788E33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49FBA3-63DD-4ED2-B27A-C8AEF00BF658}" type="slidenum">
              <a:rPr lang="en-US" smtClean="0"/>
              <a:t>‹#›</a:t>
            </a:fld>
            <a:endParaRPr lang="en-US"/>
          </a:p>
        </p:txBody>
      </p:sp>
    </p:spTree>
    <p:extLst>
      <p:ext uri="{BB962C8B-B14F-4D97-AF65-F5344CB8AC3E}">
        <p14:creationId xmlns:p14="http://schemas.microsoft.com/office/powerpoint/2010/main" val="212728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hyperlink" Target="mailto:leebj@scsk12.org"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mailto:jonesvd@scsk12.org" TargetMode="External"/><Relationship Id="rId5" Type="http://schemas.openxmlformats.org/officeDocument/2006/relationships/image" Target="../media/image8.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382772" y="627321"/>
            <a:ext cx="9877647" cy="7653314"/>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i="1" dirty="0">
                <a:solidFill>
                  <a:prstClr val="white"/>
                </a:solidFill>
                <a:latin typeface="Century Gothic" panose="020B0502020202020204" pitchFamily="34" charset="0"/>
              </a:rPr>
              <a:t>2</a:t>
            </a:r>
            <a:r>
              <a:rPr lang="en-US" sz="6000" b="1" i="1" dirty="0">
                <a:solidFill>
                  <a:srgbClr val="002060"/>
                </a:solidFill>
                <a:latin typeface="Century Gothic" panose="020B0502020202020204" pitchFamily="34" charset="0"/>
              </a:rPr>
              <a:t>Annual Title I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1" dirty="0">
                <a:solidFill>
                  <a:srgbClr val="002060"/>
                </a:solidFill>
                <a:latin typeface="Century Gothic" panose="020B0502020202020204" pitchFamily="34" charset="0"/>
              </a:rPr>
              <a:t>Crump Elementary School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i="1"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1" dirty="0">
                <a:solidFill>
                  <a:srgbClr val="002060"/>
                </a:solidFill>
                <a:latin typeface="Century Gothic" panose="020B0502020202020204" pitchFamily="34" charset="0"/>
              </a:rPr>
              <a:t>Tuesday, August 27,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1" dirty="0">
                <a:solidFill>
                  <a:srgbClr val="002060"/>
                </a:solidFill>
                <a:latin typeface="Century Gothic" panose="020B0502020202020204" pitchFamily="34" charset="0"/>
              </a:rPr>
              <a:t>5:00p.m.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i="1"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solidFill>
                  <a:srgbClr val="002060"/>
                </a:solidFill>
                <a:latin typeface="Century Gothic" panose="020B0502020202020204" pitchFamily="34" charset="0"/>
              </a:rPr>
              <a:t>Wednesday, August 28,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solidFill>
                  <a:srgbClr val="002060"/>
                </a:solidFill>
                <a:latin typeface="Century Gothic" panose="020B0502020202020204" pitchFamily="34" charset="0"/>
              </a:rPr>
              <a:t>9:00a.m.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spTree>
    <p:extLst>
      <p:ext uri="{BB962C8B-B14F-4D97-AF65-F5344CB8AC3E}">
        <p14:creationId xmlns:p14="http://schemas.microsoft.com/office/powerpoint/2010/main" val="401132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892552"/>
          </a:xfrm>
          <a:prstGeom prst="rect">
            <a:avLst/>
          </a:prstGeom>
          <a:noFill/>
        </p:spPr>
        <p:txBody>
          <a:bodyPr wrap="square" lIns="60960" tIns="30480" rIns="60960" bIns="30480" rtlCol="0" anchor="t">
            <a:spAutoFit/>
          </a:bodyPr>
          <a:lstStyle/>
          <a:p>
            <a:pPr algn="ctr"/>
            <a:r>
              <a:rPr lang="en-US" sz="5400" b="1" i="1" dirty="0">
                <a:solidFill>
                  <a:srgbClr val="C00000"/>
                </a:solidFill>
                <a:latin typeface="Times New Roman"/>
                <a:cs typeface="Times New Roman"/>
              </a:rPr>
              <a:t>Support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773479" y="2424224"/>
            <a:ext cx="5178056" cy="2554545"/>
          </a:xfrm>
          <a:prstGeom prst="rect">
            <a:avLst/>
          </a:prstGeom>
          <a:noFill/>
        </p:spPr>
        <p:txBody>
          <a:bodyPr wrap="square">
            <a:spAutoFit/>
          </a:bodyPr>
          <a:lstStyle/>
          <a:p>
            <a:r>
              <a:rPr lang="en-US" sz="3200" b="1" dirty="0">
                <a:solidFill>
                  <a:srgbClr val="C00000"/>
                </a:solidFill>
                <a:latin typeface="Times New Roman"/>
                <a:cs typeface="Times New Roman"/>
              </a:rPr>
              <a:t>Coach Wells – P.E.</a:t>
            </a:r>
          </a:p>
          <a:p>
            <a:r>
              <a:rPr lang="en-US" sz="3200" b="1" dirty="0">
                <a:solidFill>
                  <a:srgbClr val="C00000"/>
                </a:solidFill>
                <a:latin typeface="Times New Roman"/>
                <a:cs typeface="Times New Roman"/>
              </a:rPr>
              <a:t>Coach Scott – P.E.</a:t>
            </a:r>
          </a:p>
          <a:p>
            <a:r>
              <a:rPr lang="en-US" sz="3200" b="1" dirty="0">
                <a:solidFill>
                  <a:srgbClr val="C00000"/>
                </a:solidFill>
                <a:latin typeface="Times New Roman"/>
                <a:cs typeface="Times New Roman"/>
              </a:rPr>
              <a:t>Ms. Hoffman - Music</a:t>
            </a:r>
          </a:p>
          <a:p>
            <a:r>
              <a:rPr lang="en-US" sz="3200" b="1" dirty="0">
                <a:solidFill>
                  <a:srgbClr val="C00000"/>
                </a:solidFill>
                <a:latin typeface="Times New Roman"/>
                <a:cs typeface="Times New Roman"/>
              </a:rPr>
              <a:t>Ms. Weatherall - Art</a:t>
            </a:r>
          </a:p>
          <a:p>
            <a:r>
              <a:rPr lang="en-US" sz="3200" b="1" dirty="0">
                <a:solidFill>
                  <a:srgbClr val="C00000"/>
                </a:solidFill>
                <a:latin typeface="Times New Roman"/>
                <a:cs typeface="Times New Roman"/>
              </a:rPr>
              <a:t>Mr. Seaberry - Library</a:t>
            </a:r>
          </a:p>
        </p:txBody>
      </p:sp>
    </p:spTree>
    <p:extLst>
      <p:ext uri="{BB962C8B-B14F-4D97-AF65-F5344CB8AC3E}">
        <p14:creationId xmlns:p14="http://schemas.microsoft.com/office/powerpoint/2010/main" val="365964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348177" y="1244010"/>
            <a:ext cx="5603358" cy="1046440"/>
          </a:xfrm>
          <a:prstGeom prst="rect">
            <a:avLst/>
          </a:prstGeom>
          <a:noFill/>
        </p:spPr>
        <p:txBody>
          <a:bodyPr wrap="square" lIns="60960" tIns="30480" rIns="60960" bIns="30480" rtlCol="0" anchor="t">
            <a:spAutoFit/>
          </a:bodyPr>
          <a:lstStyle/>
          <a:p>
            <a:pPr algn="ctr"/>
            <a:r>
              <a:rPr lang="en-US" sz="3200" b="1" i="1" dirty="0">
                <a:solidFill>
                  <a:srgbClr val="C00000"/>
                </a:solidFill>
                <a:latin typeface="Times New Roman"/>
                <a:cs typeface="Times New Roman"/>
              </a:rPr>
              <a:t>ELL &amp; Instructional Resource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507665" y="2179674"/>
            <a:ext cx="5348177" cy="4019539"/>
          </a:xfrm>
          <a:prstGeom prst="rect">
            <a:avLst/>
          </a:prstGeom>
          <a:noFill/>
        </p:spPr>
        <p:txBody>
          <a:bodyPr wrap="square">
            <a:spAutoFit/>
          </a:bodyPr>
          <a:lstStyle/>
          <a:p>
            <a:r>
              <a:rPr lang="en-US" sz="3200" b="1" dirty="0">
                <a:solidFill>
                  <a:srgbClr val="C00000"/>
                </a:solidFill>
                <a:latin typeface="Times New Roman"/>
                <a:cs typeface="Times New Roman"/>
              </a:rPr>
              <a:t>Ms. Heard - ELL</a:t>
            </a:r>
          </a:p>
          <a:p>
            <a:r>
              <a:rPr lang="en-US" sz="3200" b="1" dirty="0">
                <a:solidFill>
                  <a:srgbClr val="C00000"/>
                </a:solidFill>
                <a:latin typeface="Times New Roman"/>
                <a:cs typeface="Times New Roman"/>
              </a:rPr>
              <a:t>Ms. Hill - ELL</a:t>
            </a:r>
          </a:p>
          <a:p>
            <a:r>
              <a:rPr lang="en-US" sz="3200" b="1" dirty="0">
                <a:solidFill>
                  <a:srgbClr val="C00000"/>
                </a:solidFill>
                <a:latin typeface="Times New Roman"/>
                <a:cs typeface="Times New Roman"/>
              </a:rPr>
              <a:t>Ms. Y. Owens - ELL</a:t>
            </a:r>
          </a:p>
          <a:p>
            <a:endParaRPr lang="en-US" sz="3200" b="1" dirty="0">
              <a:solidFill>
                <a:srgbClr val="C00000"/>
              </a:solidFill>
              <a:latin typeface="Times New Roman"/>
              <a:cs typeface="Times New Roman"/>
            </a:endParaRPr>
          </a:p>
          <a:p>
            <a:r>
              <a:rPr lang="en-US" sz="3200" b="1" dirty="0">
                <a:solidFill>
                  <a:srgbClr val="C00000"/>
                </a:solidFill>
                <a:latin typeface="Times New Roman"/>
                <a:cs typeface="Times New Roman"/>
              </a:rPr>
              <a:t>Mrs. </a:t>
            </a:r>
            <a:r>
              <a:rPr lang="en-US" sz="3200" b="1" dirty="0" err="1">
                <a:solidFill>
                  <a:srgbClr val="C00000"/>
                </a:solidFill>
                <a:latin typeface="Times New Roman"/>
                <a:cs typeface="Times New Roman"/>
              </a:rPr>
              <a:t>Eddins</a:t>
            </a:r>
            <a:r>
              <a:rPr lang="en-US" sz="3200" b="1" dirty="0">
                <a:solidFill>
                  <a:srgbClr val="C00000"/>
                </a:solidFill>
                <a:latin typeface="Times New Roman"/>
                <a:cs typeface="Times New Roman"/>
              </a:rPr>
              <a:t> – </a:t>
            </a:r>
          </a:p>
          <a:p>
            <a:r>
              <a:rPr lang="en-US" sz="2800" b="1" dirty="0">
                <a:solidFill>
                  <a:srgbClr val="C00000"/>
                </a:solidFill>
                <a:latin typeface="Times New Roman"/>
                <a:cs typeface="Times New Roman"/>
              </a:rPr>
              <a:t>Instructional Resource</a:t>
            </a:r>
          </a:p>
          <a:p>
            <a:r>
              <a:rPr lang="en-US" sz="3200" b="1" dirty="0">
                <a:solidFill>
                  <a:srgbClr val="C00000"/>
                </a:solidFill>
                <a:latin typeface="Times New Roman"/>
                <a:cs typeface="Times New Roman"/>
              </a:rPr>
              <a:t>Mr. Thompson – </a:t>
            </a:r>
          </a:p>
          <a:p>
            <a:r>
              <a:rPr lang="en-US" sz="2800" b="1" dirty="0">
                <a:solidFill>
                  <a:srgbClr val="C00000"/>
                </a:solidFill>
                <a:latin typeface="Times New Roman"/>
                <a:cs typeface="Times New Roman"/>
              </a:rPr>
              <a:t>Instructional Resource</a:t>
            </a:r>
            <a:endParaRPr lang="en-US" sz="2800" b="1" i="1" dirty="0">
              <a:solidFill>
                <a:srgbClr val="C00000"/>
              </a:solidFill>
              <a:latin typeface="Times New Roman"/>
              <a:cs typeface="Times New Roman"/>
            </a:endParaRPr>
          </a:p>
        </p:txBody>
      </p:sp>
    </p:spTree>
    <p:extLst>
      <p:ext uri="{BB962C8B-B14F-4D97-AF65-F5344CB8AC3E}">
        <p14:creationId xmlns:p14="http://schemas.microsoft.com/office/powerpoint/2010/main" val="34631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668772" y="1299663"/>
            <a:ext cx="8112641" cy="4832092"/>
          </a:xfrm>
          <a:prstGeom prst="rect">
            <a:avLst/>
          </a:prstGeom>
          <a:noFill/>
        </p:spPr>
        <p:txBody>
          <a:bodyPr wrap="square" lIns="60960" tIns="30480" rIns="60960" bIns="30480" rtlCol="0" anchor="t">
            <a:spAutoFit/>
          </a:bodyPr>
          <a:lstStyle/>
          <a:p>
            <a:r>
              <a:rPr lang="en-US" sz="3200" dirty="0">
                <a:latin typeface="Century Gothic" panose="020B0502020202020204" pitchFamily="34" charset="0"/>
              </a:rPr>
              <a:t>The </a:t>
            </a:r>
            <a:r>
              <a:rPr lang="en-US" sz="3200" b="1" dirty="0">
                <a:latin typeface="Century Gothic" panose="020B0502020202020204" pitchFamily="34" charset="0"/>
              </a:rPr>
              <a:t>Every Student Succeeds Act </a:t>
            </a:r>
            <a:r>
              <a:rPr lang="en-US" sz="3200" dirty="0">
                <a:latin typeface="Century Gothic" panose="020B0502020202020204" pitchFamily="34" charset="0"/>
              </a:rPr>
              <a:t>(ESSA) requires that each Title I school hold an annual meeting for Title I families in order to:</a:t>
            </a:r>
          </a:p>
          <a:p>
            <a:pPr lvl="3"/>
            <a:endParaRPr lang="en-US" dirty="0">
              <a:latin typeface="Century Gothic" panose="020B0502020202020204" pitchFamily="34" charset="0"/>
            </a:endParaRPr>
          </a:p>
          <a:p>
            <a:pPr lvl="3"/>
            <a:r>
              <a:rPr lang="en-US" sz="2800" dirty="0">
                <a:latin typeface="Century Gothic" panose="020B0502020202020204" pitchFamily="34" charset="0"/>
              </a:rPr>
              <a:t>-inform you of your school’s participation in Title I</a:t>
            </a:r>
          </a:p>
          <a:p>
            <a:pPr lvl="3"/>
            <a:r>
              <a:rPr lang="en-US" sz="2800" dirty="0">
                <a:latin typeface="Century Gothic" panose="020B0502020202020204" pitchFamily="34" charset="0"/>
              </a:rPr>
              <a:t>-explain the requirements of Title I</a:t>
            </a:r>
          </a:p>
          <a:p>
            <a:pPr lvl="3"/>
            <a:r>
              <a:rPr lang="en-US" sz="2800" dirty="0">
                <a:latin typeface="Century Gothic" panose="020B0502020202020204" pitchFamily="34" charset="0"/>
              </a:rPr>
              <a:t>-explain your rights as parents and family members to be involved</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707886"/>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lumMod val="90000"/>
                    <a:lumOff val="10000"/>
                  </a:srgbClr>
                </a:solidFill>
                <a:effectLst/>
                <a:uLnTx/>
                <a:uFillTx/>
                <a:latin typeface="Century Gothic"/>
                <a:ea typeface="+mn-lt"/>
                <a:cs typeface="Calibri"/>
              </a:rPr>
              <a:t>Title I Meeting </a:t>
            </a:r>
            <a:r>
              <a:rPr kumimoji="0" lang="en-US" sz="4000" b="1" i="0" u="none" strike="noStrike" kern="1200" cap="none" spc="0" normalizeH="0" baseline="0" noProof="0" dirty="0" err="1">
                <a:ln>
                  <a:noFill/>
                </a:ln>
                <a:solidFill>
                  <a:srgbClr val="1F497D">
                    <a:lumMod val="90000"/>
                    <a:lumOff val="10000"/>
                  </a:srgbClr>
                </a:solidFill>
                <a:effectLst/>
                <a:uLnTx/>
                <a:uFillTx/>
                <a:latin typeface="Century Gothic"/>
                <a:ea typeface="+mn-lt"/>
                <a:cs typeface="Calibri"/>
              </a:rPr>
              <a:t>Pur</a:t>
            </a:r>
            <a:r>
              <a:rPr lang="en-US" sz="4000" b="1" dirty="0">
                <a:solidFill>
                  <a:srgbClr val="1F497D">
                    <a:lumMod val="90000"/>
                    <a:lumOff val="10000"/>
                  </a:srgbClr>
                </a:solidFill>
                <a:latin typeface="Century Gothic"/>
                <a:ea typeface="+mn-lt"/>
                <a:cs typeface="Calibri"/>
              </a:rPr>
              <a:t>pose</a:t>
            </a:r>
            <a:endParaRPr kumimoji="0" lang="en-US" sz="18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817629" y="904648"/>
            <a:ext cx="8856920" cy="5334858"/>
          </a:xfrm>
          <a:prstGeom prst="rect">
            <a:avLst/>
          </a:prstGeom>
          <a:noFill/>
        </p:spPr>
        <p:txBody>
          <a:bodyPr wrap="square" lIns="60960" tIns="30480" rIns="60960" bIns="30480" rtlCol="0" anchor="t">
            <a:spAutoFit/>
          </a:bodyPr>
          <a:lstStyle/>
          <a:p>
            <a:pPr marL="457200" indent="-457200">
              <a:buFont typeface="Arial" panose="020B0604020202020204" pitchFamily="34" charset="0"/>
              <a:buChar char="•"/>
            </a:pPr>
            <a:r>
              <a:rPr lang="en-US" sz="2400" dirty="0">
                <a:latin typeface="Century Gothic" panose="020B0502020202020204" pitchFamily="34" charset="0"/>
              </a:rPr>
              <a:t>What is a Title I school?</a:t>
            </a:r>
          </a:p>
          <a:p>
            <a:pPr marL="457200" indent="-457200">
              <a:buFont typeface="Arial" panose="020B0604020202020204" pitchFamily="34" charset="0"/>
              <a:buChar char="•"/>
            </a:pPr>
            <a:r>
              <a:rPr lang="en-US" sz="2400" dirty="0">
                <a:latin typeface="Century Gothic" panose="020B0502020202020204" pitchFamily="34" charset="0"/>
              </a:rPr>
              <a:t>What are my rights?</a:t>
            </a:r>
          </a:p>
          <a:p>
            <a:pPr marL="457200" indent="-457200">
              <a:buFont typeface="Arial" panose="020B0604020202020204" pitchFamily="34" charset="0"/>
              <a:buChar char="•"/>
            </a:pPr>
            <a:r>
              <a:rPr lang="en-US" sz="2400" dirty="0">
                <a:latin typeface="Century Gothic" panose="020B0502020202020204" pitchFamily="34" charset="0"/>
              </a:rPr>
              <a:t>What can Title I funds be used for?</a:t>
            </a:r>
          </a:p>
          <a:p>
            <a:pPr marL="457200" indent="-457200">
              <a:buFont typeface="Arial" panose="020B0604020202020204" pitchFamily="34" charset="0"/>
              <a:buChar char="•"/>
            </a:pPr>
            <a:r>
              <a:rPr lang="en-US" sz="2400" dirty="0">
                <a:latin typeface="Century Gothic" panose="020B0502020202020204" pitchFamily="34" charset="0"/>
              </a:rPr>
              <a:t>How does our school use Title I funds?</a:t>
            </a:r>
          </a:p>
          <a:p>
            <a:pPr marL="457200" indent="-457200">
              <a:buFont typeface="Arial" panose="020B0604020202020204" pitchFamily="34" charset="0"/>
              <a:buChar char="•"/>
            </a:pPr>
            <a:r>
              <a:rPr lang="en-US" sz="2400" dirty="0">
                <a:latin typeface="Century Gothic" panose="020B0502020202020204" pitchFamily="34" charset="0"/>
              </a:rPr>
              <a:t>What is the SIP?</a:t>
            </a:r>
          </a:p>
          <a:p>
            <a:pPr marL="457200" indent="-457200">
              <a:buFont typeface="Arial" panose="020B0604020202020204" pitchFamily="34" charset="0"/>
              <a:buChar char="•"/>
            </a:pPr>
            <a:r>
              <a:rPr lang="en-US" sz="2400" dirty="0">
                <a:latin typeface="Century Gothic" panose="020B0502020202020204" pitchFamily="34" charset="0"/>
              </a:rPr>
              <a:t>What are our schoolwide program goals?</a:t>
            </a:r>
          </a:p>
          <a:p>
            <a:pPr marL="457200" indent="-457200">
              <a:buFont typeface="Arial" panose="020B0604020202020204" pitchFamily="34" charset="0"/>
              <a:buChar char="•"/>
            </a:pPr>
            <a:r>
              <a:rPr lang="en-US" sz="2400" dirty="0">
                <a:latin typeface="Century Gothic" panose="020B0502020202020204" pitchFamily="34" charset="0"/>
              </a:rPr>
              <a:t>How is parent and family engagement funded?</a:t>
            </a:r>
          </a:p>
          <a:p>
            <a:pPr marL="342900" indent="-342900">
              <a:buFont typeface="Arial" panose="020B0604020202020204" pitchFamily="34" charset="0"/>
              <a:buChar char="•"/>
            </a:pPr>
            <a:r>
              <a:rPr lang="en-US" sz="2400" dirty="0">
                <a:latin typeface="Century Gothic" panose="020B0502020202020204" pitchFamily="34" charset="0"/>
              </a:rPr>
              <a:t>What is the Parent and Family Engagement Policy?</a:t>
            </a:r>
          </a:p>
          <a:p>
            <a:pPr marL="342900" indent="-342900">
              <a:buFont typeface="Arial" panose="020B0604020202020204" pitchFamily="34" charset="0"/>
              <a:buChar char="•"/>
            </a:pPr>
            <a:r>
              <a:rPr lang="en-US" sz="2400" dirty="0">
                <a:latin typeface="Century Gothic" panose="020B0502020202020204" pitchFamily="34" charset="0"/>
              </a:rPr>
              <a:t>What is the School-Parent Compact?</a:t>
            </a:r>
          </a:p>
          <a:p>
            <a:pPr marL="342900" indent="-342900">
              <a:buFont typeface="Arial" panose="020B0604020202020204" pitchFamily="34" charset="0"/>
              <a:buChar char="•"/>
            </a:pPr>
            <a:r>
              <a:rPr lang="en-US" sz="2400" dirty="0">
                <a:latin typeface="Century Gothic" panose="020B0502020202020204" pitchFamily="34" charset="0"/>
              </a:rPr>
              <a:t>What curriculum does our school use?</a:t>
            </a:r>
          </a:p>
          <a:p>
            <a:pPr marL="342900" indent="-342900">
              <a:buFont typeface="Arial" panose="020B0604020202020204" pitchFamily="34" charset="0"/>
              <a:buChar char="•"/>
            </a:pPr>
            <a:r>
              <a:rPr lang="en-US" sz="2400" dirty="0">
                <a:latin typeface="Century Gothic" panose="020B0502020202020204" pitchFamily="34" charset="0"/>
              </a:rPr>
              <a:t>What tests will my child be taking?</a:t>
            </a:r>
          </a:p>
          <a:p>
            <a:pPr marL="342900" indent="-342900">
              <a:buFont typeface="Arial" panose="020B0604020202020204" pitchFamily="34" charset="0"/>
              <a:buChar char="•"/>
            </a:pPr>
            <a:r>
              <a:rPr lang="en-US" sz="2400" dirty="0">
                <a:latin typeface="Century Gothic" panose="020B0502020202020204" pitchFamily="34" charset="0"/>
              </a:rPr>
              <a:t>How can I be involved?</a:t>
            </a:r>
          </a:p>
          <a:p>
            <a:pPr marL="342900" indent="-342900">
              <a:buFont typeface="Arial" panose="020B0604020202020204" pitchFamily="34" charset="0"/>
              <a:buChar char="•"/>
            </a:pPr>
            <a:r>
              <a:rPr lang="en-US" sz="2400" dirty="0">
                <a:latin typeface="Century Gothic" panose="020B0502020202020204" pitchFamily="34" charset="0"/>
              </a:rPr>
              <a:t>Who can I contact for help?</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1F497D">
                  <a:lumMod val="50000"/>
                </a:srgbClr>
              </a:solidFill>
              <a:effectLst/>
              <a:uLnTx/>
              <a:uFillTx/>
              <a:latin typeface="Century Gothic"/>
              <a:ea typeface="+mn-lt"/>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615553"/>
          </a:xfrm>
          <a:prstGeom prst="rect">
            <a:avLst/>
          </a:prstGeom>
          <a:noFill/>
        </p:spPr>
        <p:txBody>
          <a:bodyPr wrap="square" lIns="91440" tIns="45720" rIns="91440" bIns="45720" rtlCol="0" anchor="t">
            <a:spAutoFit/>
          </a:bodyPr>
          <a:lstStyle/>
          <a:p>
            <a:pPr defTabSz="609630">
              <a:defRPr/>
            </a:pPr>
            <a:r>
              <a:rPr kumimoji="0" lang="en-US" sz="3400" b="1" i="0" u="none" strike="noStrike" kern="1200" cap="none" spc="0" normalizeH="0" baseline="0" noProof="0" dirty="0">
                <a:ln>
                  <a:noFill/>
                </a:ln>
                <a:solidFill>
                  <a:srgbClr val="1F497D">
                    <a:lumMod val="90000"/>
                    <a:lumOff val="10000"/>
                  </a:srgbClr>
                </a:solidFill>
                <a:effectLst/>
                <a:uLnTx/>
                <a:uFillTx/>
                <a:latin typeface="Calibri"/>
                <a:ea typeface="+mn-ea"/>
                <a:cs typeface="+mn-cs"/>
              </a:rPr>
              <a:t>What You Will Learn During This Meeting</a:t>
            </a:r>
          </a:p>
        </p:txBody>
      </p:sp>
    </p:spTree>
    <p:extLst>
      <p:ext uri="{BB962C8B-B14F-4D97-AF65-F5344CB8AC3E}">
        <p14:creationId xmlns:p14="http://schemas.microsoft.com/office/powerpoint/2010/main" val="384046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838893" y="765544"/>
            <a:ext cx="7766623" cy="5478423"/>
          </a:xfrm>
          <a:prstGeom prst="rect">
            <a:avLst/>
          </a:prstGeom>
          <a:noFill/>
        </p:spPr>
        <p:txBody>
          <a:bodyPr wrap="square" lIns="60960" tIns="30480" rIns="60960" bIns="30480" rtlCol="0" anchor="t">
            <a:spAutoFit/>
          </a:bodyPr>
          <a:lstStyle/>
          <a:p>
            <a:r>
              <a:rPr lang="en-US" sz="2400" dirty="0">
                <a:latin typeface="Century Gothic" panose="020B0502020202020204" pitchFamily="34" charset="0"/>
              </a:rPr>
              <a:t>Title I was passed in 1965 under the Elementary and Secondary Education Act (ESEA). </a:t>
            </a:r>
            <a:r>
              <a:rPr lang="en-US" sz="2400" b="1" dirty="0">
                <a:latin typeface="Century Gothic" panose="020B0502020202020204" pitchFamily="34" charset="0"/>
              </a:rPr>
              <a:t>It is the largest federal assistance program for our nation’s schools. </a:t>
            </a:r>
          </a:p>
          <a:p>
            <a:r>
              <a:rPr lang="en-US" sz="2400" dirty="0">
                <a:latin typeface="Century Gothic" panose="020B0502020202020204" pitchFamily="34" charset="0"/>
              </a:rPr>
              <a:t>Title I schools receive extra funding from the federal government. These dollars are used to:</a:t>
            </a:r>
          </a:p>
          <a:p>
            <a:pPr marL="457200" indent="-457200">
              <a:buFont typeface="Arial" panose="020B0604020202020204" pitchFamily="34" charset="0"/>
              <a:buChar char="•"/>
            </a:pPr>
            <a:r>
              <a:rPr lang="en-US" sz="2600" dirty="0">
                <a:latin typeface="Century Gothic" panose="020B0502020202020204" pitchFamily="34" charset="0"/>
              </a:rPr>
              <a:t>identify students experiencing academic difficulties and provide assistance to help these students;</a:t>
            </a:r>
          </a:p>
          <a:p>
            <a:pPr marL="457200" indent="-457200">
              <a:buFont typeface="Arial" panose="020B0604020202020204" pitchFamily="34" charset="0"/>
              <a:buChar char="•"/>
            </a:pPr>
            <a:r>
              <a:rPr lang="en-US" sz="2600" dirty="0">
                <a:latin typeface="Century Gothic" panose="020B0502020202020204" pitchFamily="34" charset="0"/>
              </a:rPr>
              <a:t>purchase additional staff, programs, materials, and/or supplies; </a:t>
            </a:r>
          </a:p>
          <a:p>
            <a:pPr marL="457200" indent="-457200">
              <a:buFont typeface="Arial" panose="020B0604020202020204" pitchFamily="34" charset="0"/>
              <a:buChar char="•"/>
            </a:pPr>
            <a:r>
              <a:rPr lang="en-US" sz="2600" dirty="0">
                <a:latin typeface="Century Gothic" panose="020B0502020202020204" pitchFamily="34" charset="0"/>
              </a:rPr>
              <a:t>And conduct parent and family engagement meetings, trainings, events, and/or activities.</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646331"/>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600" b="1" dirty="0">
                <a:solidFill>
                  <a:srgbClr val="1F497D">
                    <a:lumMod val="90000"/>
                    <a:lumOff val="10000"/>
                  </a:srgbClr>
                </a:solidFill>
                <a:latin typeface="Century Gothic"/>
                <a:ea typeface="+mn-lt"/>
                <a:cs typeface="Calibri"/>
              </a:rPr>
              <a:t>What is a Title I School?</a:t>
            </a:r>
            <a:endParaRPr kumimoji="0" lang="en-US" sz="36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extLst>
      <p:ext uri="{BB962C8B-B14F-4D97-AF65-F5344CB8AC3E}">
        <p14:creationId xmlns:p14="http://schemas.microsoft.com/office/powerpoint/2010/main" val="161945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3046361" y="439911"/>
            <a:ext cx="7915806" cy="5909310"/>
          </a:xfrm>
          <a:prstGeom prst="rect">
            <a:avLst/>
          </a:prstGeom>
          <a:noFill/>
        </p:spPr>
        <p:txBody>
          <a:bodyPr wrap="square" lIns="60960" tIns="30480" rIns="60960" bIns="3048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lt"/>
              <a:cs typeface="Calibri"/>
            </a:endParaRPr>
          </a:p>
          <a:p>
            <a:pPr marL="0" indent="0">
              <a:buNone/>
            </a:pPr>
            <a:r>
              <a:rPr lang="en-US" sz="2800" b="1" dirty="0">
                <a:latin typeface="Century Gothic" panose="020B0502020202020204" pitchFamily="34" charset="0"/>
              </a:rPr>
              <a:t>The families and parents of Title I students have a right, by law, to:</a:t>
            </a:r>
          </a:p>
          <a:p>
            <a:pPr marL="342900" indent="-342900">
              <a:buFont typeface="Arial" panose="020B0604020202020204" pitchFamily="34" charset="0"/>
              <a:buChar char="•"/>
            </a:pPr>
            <a:r>
              <a:rPr lang="en-US" sz="2300" dirty="0">
                <a:latin typeface="Century Gothic" panose="020B0502020202020204" pitchFamily="34" charset="0"/>
              </a:rPr>
              <a:t>Be involved in decisions made at both the school and district level;</a:t>
            </a:r>
          </a:p>
          <a:p>
            <a:pPr marL="342900" indent="-342900">
              <a:buFont typeface="Arial" panose="020B0604020202020204" pitchFamily="34" charset="0"/>
              <a:buChar char="•"/>
            </a:pPr>
            <a:r>
              <a:rPr lang="en-US" sz="2300" dirty="0">
                <a:latin typeface="Century Gothic" panose="020B0502020202020204" pitchFamily="34" charset="0"/>
              </a:rPr>
              <a:t>Be provided with information on your child’s level of achievement on tests in reading/language arts, writing, mathematics, and science;</a:t>
            </a:r>
          </a:p>
          <a:p>
            <a:pPr marL="342900" indent="-342900">
              <a:buFont typeface="Arial" panose="020B0604020202020204" pitchFamily="34" charset="0"/>
              <a:buChar char="•"/>
            </a:pPr>
            <a:r>
              <a:rPr lang="en-US" sz="2300" dirty="0">
                <a:latin typeface="Century Gothic" panose="020B0502020202020204" pitchFamily="34" charset="0"/>
              </a:rPr>
              <a:t>Request and receive information on the qualifications of your child’s teacher and paraprofessionals who are working with your child</a:t>
            </a:r>
          </a:p>
          <a:p>
            <a:pPr marL="342900" indent="-342900">
              <a:buFont typeface="Arial" panose="020B0604020202020204" pitchFamily="34" charset="0"/>
              <a:buChar char="•"/>
            </a:pPr>
            <a:r>
              <a:rPr lang="en-US" sz="2300" dirty="0">
                <a:latin typeface="Century Gothic" panose="020B0502020202020204" pitchFamily="34" charset="0"/>
              </a:rPr>
              <a:t>Request opportunities for regular meetings to formulate suggestions and to participate, as appropriate, in decisions about the education of your child. </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646331"/>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600" b="1" dirty="0">
                <a:solidFill>
                  <a:srgbClr val="1F497D">
                    <a:lumMod val="90000"/>
                    <a:lumOff val="10000"/>
                  </a:srgbClr>
                </a:solidFill>
                <a:latin typeface="Century Gothic"/>
                <a:ea typeface="+mn-lt"/>
                <a:cs typeface="Calibri"/>
              </a:rPr>
              <a:t>What are my rights?</a:t>
            </a:r>
            <a:endParaRPr kumimoji="0" lang="en-US" sz="36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extLst>
      <p:ext uri="{BB962C8B-B14F-4D97-AF65-F5344CB8AC3E}">
        <p14:creationId xmlns:p14="http://schemas.microsoft.com/office/powerpoint/2010/main" val="165701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3046361" y="439911"/>
            <a:ext cx="7915806" cy="5693866"/>
          </a:xfrm>
          <a:prstGeom prst="rect">
            <a:avLst/>
          </a:prstGeom>
          <a:noFill/>
        </p:spPr>
        <p:txBody>
          <a:bodyPr wrap="square" lIns="60960" tIns="30480" rIns="60960" bIns="3048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lt"/>
              <a:cs typeface="Calibri"/>
            </a:endParaRPr>
          </a:p>
          <a:p>
            <a:pPr marL="0" indent="0">
              <a:buNone/>
            </a:pPr>
            <a:r>
              <a:rPr lang="en-US" sz="2800" b="1" dirty="0">
                <a:latin typeface="Century Gothic" panose="020B0502020202020204" pitchFamily="34" charset="0"/>
              </a:rPr>
              <a:t>Title I funds may be used for:</a:t>
            </a:r>
          </a:p>
          <a:p>
            <a:r>
              <a:rPr lang="en-US" altLang="en-US" sz="2600" dirty="0">
                <a:latin typeface="Century Gothic" panose="020B0502020202020204" pitchFamily="34" charset="0"/>
              </a:rPr>
              <a:t>Smaller class sizes</a:t>
            </a:r>
          </a:p>
          <a:p>
            <a:r>
              <a:rPr lang="en-US" altLang="en-US" sz="2600" dirty="0">
                <a:latin typeface="Century Gothic" panose="020B0502020202020204" pitchFamily="34" charset="0"/>
              </a:rPr>
              <a:t>To employ additional teachers and paraprofessionals to assist in the education process</a:t>
            </a:r>
          </a:p>
          <a:p>
            <a:r>
              <a:rPr lang="en-US" altLang="en-US" sz="2600" dirty="0">
                <a:latin typeface="Century Gothic" panose="020B0502020202020204" pitchFamily="34" charset="0"/>
              </a:rPr>
              <a:t>Provide additional training for school staff</a:t>
            </a:r>
          </a:p>
          <a:p>
            <a:r>
              <a:rPr lang="en-US" altLang="en-US" sz="2600" dirty="0">
                <a:latin typeface="Century Gothic" panose="020B0502020202020204" pitchFamily="34" charset="0"/>
              </a:rPr>
              <a:t>To provide extra time for instruction (before and/or after school programs)</a:t>
            </a:r>
          </a:p>
          <a:p>
            <a:r>
              <a:rPr lang="en-US" altLang="en-US" sz="2600" dirty="0">
                <a:latin typeface="Century Gothic" panose="020B0502020202020204" pitchFamily="34" charset="0"/>
              </a:rPr>
              <a:t>Provide Parent and family engagement activities, and/or</a:t>
            </a:r>
          </a:p>
          <a:p>
            <a:r>
              <a:rPr lang="en-US" altLang="en-US" sz="2600" dirty="0">
                <a:latin typeface="Century Gothic" panose="020B0502020202020204" pitchFamily="34" charset="0"/>
              </a:rPr>
              <a:t>Purchase a variety of supplemental teaching materials, equipment, and technology.</a:t>
            </a:r>
          </a:p>
          <a:p>
            <a:pPr marL="0" indent="0">
              <a:buNone/>
            </a:pPr>
            <a:endParaRPr lang="en-US" sz="2800" b="1" dirty="0">
              <a:latin typeface="Century Gothic" panose="020B0502020202020204" pitchFamily="34" charset="0"/>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646331"/>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600" b="1" dirty="0">
                <a:solidFill>
                  <a:srgbClr val="1F497D">
                    <a:lumMod val="90000"/>
                    <a:lumOff val="10000"/>
                  </a:srgbClr>
                </a:solidFill>
                <a:latin typeface="Century Gothic"/>
                <a:ea typeface="+mn-lt"/>
                <a:cs typeface="Calibri"/>
              </a:rPr>
              <a:t>How can Title I funds be used?</a:t>
            </a:r>
            <a:endParaRPr kumimoji="0" lang="en-US" sz="36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extLst>
      <p:ext uri="{BB962C8B-B14F-4D97-AF65-F5344CB8AC3E}">
        <p14:creationId xmlns:p14="http://schemas.microsoft.com/office/powerpoint/2010/main" val="248926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762794" y="439911"/>
            <a:ext cx="8401391" cy="6032421"/>
          </a:xfrm>
          <a:prstGeom prst="rect">
            <a:avLst/>
          </a:prstGeom>
          <a:noFill/>
        </p:spPr>
        <p:txBody>
          <a:bodyPr wrap="square" lIns="60960" tIns="30480" rIns="60960" bIns="30480" rtlCol="0" anchor="t">
            <a:spAutoFit/>
          </a:bodyPr>
          <a:lstStyle/>
          <a:p>
            <a:pPr marL="0" indent="0">
              <a:buNone/>
            </a:pPr>
            <a:endParaRPr lang="en-US" sz="2800" b="1" dirty="0">
              <a:latin typeface="Century Gothic" panose="020B0502020202020204" pitchFamily="34" charset="0"/>
            </a:endParaRPr>
          </a:p>
          <a:p>
            <a:pPr marL="0" indent="0">
              <a:buNone/>
            </a:pPr>
            <a:r>
              <a:rPr lang="en-US" sz="2800" b="1" dirty="0">
                <a:latin typeface="Century Gothic" panose="020B0502020202020204" pitchFamily="34" charset="0"/>
              </a:rPr>
              <a:t>The SIP is the School Improvement Plan. </a:t>
            </a:r>
          </a:p>
          <a:p>
            <a:pPr marL="0" indent="0">
              <a:buNone/>
            </a:pPr>
            <a:r>
              <a:rPr lang="en-US" sz="2800" dirty="0">
                <a:latin typeface="Century Gothic" panose="020B0502020202020204" pitchFamily="34" charset="0"/>
              </a:rPr>
              <a:t>It is a plan or a road map that addresses the changes a school needs to make to improve the level of student achievement.</a:t>
            </a:r>
          </a:p>
          <a:p>
            <a:pPr marL="0" indent="0">
              <a:buNone/>
            </a:pPr>
            <a:r>
              <a:rPr lang="en-US" sz="2800" dirty="0">
                <a:latin typeface="Century Gothic" panose="020B0502020202020204" pitchFamily="34" charset="0"/>
              </a:rPr>
              <a:t>It’s a plan that has goals, strategies and action steps that are needed to address the academic and non-academic needs of our students.  </a:t>
            </a:r>
          </a:p>
          <a:p>
            <a:pPr marL="0" indent="0">
              <a:buNone/>
            </a:pPr>
            <a:r>
              <a:rPr lang="en-US" sz="2800" dirty="0">
                <a:latin typeface="Century Gothic" panose="020B0502020202020204" pitchFamily="34" charset="0"/>
              </a:rPr>
              <a:t>The plan also provides insight on the budget, resources, and professional development needs of our faculty and staff.  </a:t>
            </a:r>
          </a:p>
          <a:p>
            <a:pPr marL="0" indent="0">
              <a:buNone/>
            </a:pPr>
            <a:endParaRPr lang="en-US" sz="2800" b="1" dirty="0">
              <a:latin typeface="Century Gothic" panose="020B0502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646331"/>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600" b="1" dirty="0">
                <a:solidFill>
                  <a:srgbClr val="1F497D">
                    <a:lumMod val="90000"/>
                    <a:lumOff val="10000"/>
                  </a:srgbClr>
                </a:solidFill>
                <a:latin typeface="Century Gothic"/>
                <a:ea typeface="+mn-lt"/>
                <a:cs typeface="Calibri"/>
              </a:rPr>
              <a:t>What is the SIP?</a:t>
            </a:r>
            <a:endParaRPr kumimoji="0" lang="en-US" sz="36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extLst>
      <p:ext uri="{BB962C8B-B14F-4D97-AF65-F5344CB8AC3E}">
        <p14:creationId xmlns:p14="http://schemas.microsoft.com/office/powerpoint/2010/main" val="165180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700670" y="893135"/>
            <a:ext cx="9398142" cy="5401479"/>
          </a:xfrm>
          <a:prstGeom prst="rect">
            <a:avLst/>
          </a:prstGeom>
          <a:noFill/>
        </p:spPr>
        <p:txBody>
          <a:bodyPr wrap="square" lIns="60960" tIns="30480" rIns="60960" bIns="3048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lt"/>
              <a:cs typeface="Calibri"/>
            </a:endParaRPr>
          </a:p>
          <a:p>
            <a:r>
              <a:rPr lang="en-US" sz="2300" dirty="0">
                <a:latin typeface="Century Gothic" panose="020B0502020202020204" pitchFamily="34" charset="0"/>
              </a:rPr>
              <a:t>These plans address how the district and school will </a:t>
            </a:r>
          </a:p>
          <a:p>
            <a:r>
              <a:rPr lang="en-US" sz="2300" dirty="0">
                <a:latin typeface="Century Gothic" panose="020B0502020202020204" pitchFamily="34" charset="0"/>
              </a:rPr>
              <a:t>implement the parent and family engagement requirements of ESSA.  Components should include:</a:t>
            </a:r>
            <a:br>
              <a:rPr lang="en-US" sz="2300" dirty="0">
                <a:latin typeface="Century Gothic" panose="020B0502020202020204" pitchFamily="34" charset="0"/>
              </a:rPr>
            </a:br>
            <a:endParaRPr lang="en-US" sz="2300" dirty="0">
              <a:latin typeface="Century Gothic" panose="020B0502020202020204" pitchFamily="34" charset="0"/>
            </a:endParaRPr>
          </a:p>
          <a:p>
            <a:pPr marL="342900" indent="-342900">
              <a:buFont typeface="Arial" panose="020B0604020202020204" pitchFamily="34" charset="0"/>
              <a:buChar char="•"/>
            </a:pPr>
            <a:r>
              <a:rPr lang="en-US" sz="2300" dirty="0">
                <a:latin typeface="Century Gothic" panose="020B0502020202020204" pitchFamily="34" charset="0"/>
              </a:rPr>
              <a:t>how parents and families can be involved in decision-making and activities; </a:t>
            </a:r>
          </a:p>
          <a:p>
            <a:pPr marL="342900" indent="-342900">
              <a:buFont typeface="Arial" panose="020B0604020202020204" pitchFamily="34" charset="0"/>
              <a:buChar char="•"/>
            </a:pPr>
            <a:r>
              <a:rPr lang="en-US" sz="2300" dirty="0">
                <a:latin typeface="Century Gothic" panose="020B0502020202020204" pitchFamily="34" charset="0"/>
              </a:rPr>
              <a:t>how parent and family engagement funds are being used;</a:t>
            </a:r>
          </a:p>
          <a:p>
            <a:pPr marL="342900" indent="-342900">
              <a:buFont typeface="Arial" panose="020B0604020202020204" pitchFamily="34" charset="0"/>
              <a:buChar char="•"/>
            </a:pPr>
            <a:r>
              <a:rPr lang="en-US" sz="2300" dirty="0">
                <a:latin typeface="Century Gothic" panose="020B0502020202020204" pitchFamily="34" charset="0"/>
              </a:rPr>
              <a:t>how information and training will be provided to families; and </a:t>
            </a:r>
          </a:p>
          <a:p>
            <a:pPr marL="342900" indent="-342900">
              <a:buFont typeface="Arial" panose="020B0604020202020204" pitchFamily="34" charset="0"/>
              <a:buChar char="•"/>
            </a:pPr>
            <a:r>
              <a:rPr lang="en-US" sz="2300" dirty="0">
                <a:latin typeface="Century Gothic" panose="020B0502020202020204" pitchFamily="34" charset="0"/>
              </a:rPr>
              <a:t>how the school will build capacity in families and staff for strong parent and family engagement.</a:t>
            </a:r>
            <a:br>
              <a:rPr lang="en-US" sz="2300" dirty="0">
                <a:latin typeface="Century Gothic" panose="020B0502020202020204" pitchFamily="34" charset="0"/>
              </a:rPr>
            </a:br>
            <a:endParaRPr lang="en-US" sz="2300" dirty="0">
              <a:latin typeface="Century Gothic" panose="020B0502020202020204" pitchFamily="34" charset="0"/>
            </a:endParaRPr>
          </a:p>
          <a:p>
            <a:pPr marL="0" indent="0">
              <a:lnSpc>
                <a:spcPct val="100000"/>
              </a:lnSpc>
              <a:buSzPct val="80000"/>
              <a:buNone/>
            </a:pPr>
            <a:r>
              <a:rPr lang="en-US" sz="2300" dirty="0">
                <a:latin typeface="Century Gothic" panose="020B0502020202020204" pitchFamily="34" charset="0"/>
              </a:rPr>
              <a:t>You, as a Title I parent or family member, have the right to be involved in the development of these plans.</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700670" y="192902"/>
            <a:ext cx="10327095" cy="1077218"/>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What is a Family and Engagement </a:t>
            </a:r>
          </a:p>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Policy?</a:t>
            </a:r>
          </a:p>
        </p:txBody>
      </p:sp>
    </p:spTree>
    <p:extLst>
      <p:ext uri="{BB962C8B-B14F-4D97-AF65-F5344CB8AC3E}">
        <p14:creationId xmlns:p14="http://schemas.microsoft.com/office/powerpoint/2010/main" val="269852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556521" y="893138"/>
            <a:ext cx="9181824" cy="5016758"/>
          </a:xfrm>
          <a:prstGeom prst="rect">
            <a:avLst/>
          </a:prstGeom>
          <a:noFill/>
        </p:spPr>
        <p:txBody>
          <a:bodyPr wrap="square" lIns="60960" tIns="30480" rIns="60960" bIns="30480" rtlCol="0" anchor="t">
            <a:spAutoFit/>
          </a:bodyPr>
          <a:lstStyle/>
          <a:p>
            <a:r>
              <a:rPr lang="en-US" sz="2300" dirty="0">
                <a:latin typeface="Century Gothic" panose="020B0502020202020204" pitchFamily="34" charset="0"/>
              </a:rPr>
              <a:t>A school-parent compact is a written commitment that outlines how the entire school community – teachers, families, and students will share the responsibility for improved academic achievement.</a:t>
            </a:r>
          </a:p>
          <a:p>
            <a:r>
              <a:rPr lang="en-US" sz="2300" dirty="0">
                <a:latin typeface="Century Gothic" panose="020B0502020202020204" pitchFamily="34" charset="0"/>
              </a:rPr>
              <a:t>This compact describes how the school will:</a:t>
            </a:r>
          </a:p>
          <a:p>
            <a:endParaRPr lang="en-US" sz="2300" dirty="0">
              <a:latin typeface="Century Gothic" panose="020B0502020202020204" pitchFamily="34" charset="0"/>
            </a:endParaRPr>
          </a:p>
          <a:p>
            <a:pPr marL="342900" indent="-342900">
              <a:buFont typeface="Arial" panose="020B0604020202020204" pitchFamily="34" charset="0"/>
              <a:buChar char="•"/>
            </a:pPr>
            <a:r>
              <a:rPr lang="en-US" sz="2300" dirty="0">
                <a:latin typeface="Century Gothic" panose="020B0502020202020204" pitchFamily="34" charset="0"/>
              </a:rPr>
              <a:t>provide high-quality curriculum and instruction;</a:t>
            </a:r>
          </a:p>
          <a:p>
            <a:pPr marL="342900" indent="-342900">
              <a:buFont typeface="Arial" panose="020B0604020202020204" pitchFamily="34" charset="0"/>
              <a:buChar char="•"/>
            </a:pPr>
            <a:r>
              <a:rPr lang="en-US" sz="2300" dirty="0">
                <a:latin typeface="Century Gothic" panose="020B0502020202020204" pitchFamily="34" charset="0"/>
              </a:rPr>
              <a:t>hold parent-teacher conferences</a:t>
            </a:r>
          </a:p>
          <a:p>
            <a:pPr marL="342900" indent="-342900">
              <a:buFont typeface="Arial" panose="020B0604020202020204" pitchFamily="34" charset="0"/>
              <a:buChar char="•"/>
            </a:pPr>
            <a:r>
              <a:rPr lang="en-US" sz="2300" dirty="0">
                <a:latin typeface="Century Gothic" panose="020B0502020202020204" pitchFamily="34" charset="0"/>
              </a:rPr>
              <a:t>provide parents with reports on their child’s progress;</a:t>
            </a:r>
          </a:p>
          <a:p>
            <a:pPr marL="342900" indent="-342900">
              <a:buFont typeface="Arial" panose="020B0604020202020204" pitchFamily="34" charset="0"/>
              <a:buChar char="•"/>
            </a:pPr>
            <a:r>
              <a:rPr lang="en-US" sz="2300" dirty="0">
                <a:latin typeface="Century Gothic" panose="020B0502020202020204" pitchFamily="34" charset="0"/>
              </a:rPr>
              <a:t>provide parents reasonable access to staff. </a:t>
            </a:r>
          </a:p>
          <a:p>
            <a:pPr marL="342900" indent="-342900">
              <a:buFont typeface="Arial" panose="020B0604020202020204" pitchFamily="34" charset="0"/>
              <a:buChar char="•"/>
            </a:pPr>
            <a:r>
              <a:rPr lang="en-US" sz="2300" dirty="0">
                <a:latin typeface="Century Gothic" panose="020B0502020202020204" pitchFamily="34" charset="0"/>
              </a:rPr>
              <a:t>provide parents opportunities to volunteer; and</a:t>
            </a:r>
          </a:p>
          <a:p>
            <a:pPr marL="342900" indent="-342900">
              <a:buFont typeface="Arial" panose="020B0604020202020204" pitchFamily="34" charset="0"/>
              <a:buChar char="•"/>
            </a:pPr>
            <a:r>
              <a:rPr lang="en-US" sz="2300" dirty="0">
                <a:latin typeface="Century Gothic" panose="020B0502020202020204" pitchFamily="34" charset="0"/>
              </a:rPr>
              <a:t>ensure regular two-way meaningful communication between family members and staff, to the extent practicable, in a language family members can understand.</a:t>
            </a: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700670" y="192902"/>
            <a:ext cx="10327095" cy="1077218"/>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What is a School-Parent Compact?</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extLst>
      <p:ext uri="{BB962C8B-B14F-4D97-AF65-F5344CB8AC3E}">
        <p14:creationId xmlns:p14="http://schemas.microsoft.com/office/powerpoint/2010/main" val="419307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9CF951B-E954-31DC-8636-ABC361C6126B}"/>
              </a:ext>
            </a:extLst>
          </p:cNvPr>
          <p:cNvGraphicFramePr>
            <a:graphicFrameLocks noGrp="1"/>
          </p:cNvGraphicFramePr>
          <p:nvPr>
            <p:extLst>
              <p:ext uri="{D42A27DB-BD31-4B8C-83A1-F6EECF244321}">
                <p14:modId xmlns:p14="http://schemas.microsoft.com/office/powerpoint/2010/main" val="1732681940"/>
              </p:ext>
            </p:extLst>
          </p:nvPr>
        </p:nvGraphicFramePr>
        <p:xfrm>
          <a:off x="537663" y="362609"/>
          <a:ext cx="10905067" cy="6467391"/>
        </p:xfrm>
        <a:graphic>
          <a:graphicData uri="http://schemas.openxmlformats.org/drawingml/2006/table">
            <a:tbl>
              <a:tblPr firstRow="1" bandRow="1">
                <a:solidFill>
                  <a:srgbClr val="F2F2F2">
                    <a:alpha val="45098"/>
                  </a:srgbClr>
                </a:solidFill>
                <a:tableStyleId>{5C22544A-7EE6-4342-B048-85BDC9FD1C3A}</a:tableStyleId>
              </a:tblPr>
              <a:tblGrid>
                <a:gridCol w="7053593">
                  <a:extLst>
                    <a:ext uri="{9D8B030D-6E8A-4147-A177-3AD203B41FA5}">
                      <a16:colId xmlns:a16="http://schemas.microsoft.com/office/drawing/2014/main" val="2320394821"/>
                    </a:ext>
                  </a:extLst>
                </a:gridCol>
                <a:gridCol w="3851474">
                  <a:extLst>
                    <a:ext uri="{9D8B030D-6E8A-4147-A177-3AD203B41FA5}">
                      <a16:colId xmlns:a16="http://schemas.microsoft.com/office/drawing/2014/main" val="831567748"/>
                    </a:ext>
                  </a:extLst>
                </a:gridCol>
              </a:tblGrid>
              <a:tr h="439841">
                <a:tc>
                  <a:txBody>
                    <a:bodyPr/>
                    <a:lstStyle/>
                    <a:p>
                      <a:r>
                        <a:rPr lang="en-US" sz="1700" b="0" cap="none" spc="0" dirty="0">
                          <a:solidFill>
                            <a:schemeClr val="bg1"/>
                          </a:solidFill>
                        </a:rPr>
                        <a:t>Topic (Agenda)</a:t>
                      </a:r>
                    </a:p>
                  </a:txBody>
                  <a:tcPr marL="108729" marR="108729" marT="108729" marB="54365"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1700" b="0" cap="none" spc="0">
                          <a:solidFill>
                            <a:schemeClr val="bg1"/>
                          </a:solidFill>
                        </a:rPr>
                        <a:t>Presenter</a:t>
                      </a:r>
                    </a:p>
                  </a:txBody>
                  <a:tcPr marL="108729" marR="108729" marT="108729" marB="54365"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2215986543"/>
                  </a:ext>
                </a:extLst>
              </a:tr>
              <a:tr h="392207">
                <a:tc>
                  <a:txBody>
                    <a:bodyPr/>
                    <a:lstStyle/>
                    <a:p>
                      <a:r>
                        <a:rPr lang="en-US" sz="1800" cap="none" spc="0">
                          <a:solidFill>
                            <a:schemeClr val="tx1"/>
                          </a:solidFill>
                        </a:rPr>
                        <a:t>Agenda and Welcome</a:t>
                      </a:r>
                    </a:p>
                  </a:txBody>
                  <a:tcPr marL="108729" marR="108729" marT="108729" marB="54365">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r>
                        <a:rPr lang="en-US" sz="1800" cap="none" spc="0">
                          <a:solidFill>
                            <a:schemeClr val="tx1"/>
                          </a:solidFill>
                        </a:rPr>
                        <a:t>Dr. Curry, Principal</a:t>
                      </a:r>
                    </a:p>
                  </a:txBody>
                  <a:tcPr marL="108729" marR="108729" marT="108729" marB="54365">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768745248"/>
                  </a:ext>
                </a:extLst>
              </a:tr>
              <a:tr h="392207">
                <a:tc>
                  <a:txBody>
                    <a:bodyPr/>
                    <a:lstStyle/>
                    <a:p>
                      <a:r>
                        <a:rPr lang="en-US" sz="1800" cap="none" spc="0">
                          <a:solidFill>
                            <a:schemeClr val="tx1"/>
                          </a:solidFill>
                        </a:rPr>
                        <a:t>Introduction of Faculty</a:t>
                      </a:r>
                    </a:p>
                  </a:txBody>
                  <a:tcPr marL="108729" marR="108729" marT="108729" marB="5436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US" sz="1800" cap="none" spc="0">
                          <a:solidFill>
                            <a:schemeClr val="tx1"/>
                          </a:solidFill>
                        </a:rPr>
                        <a:t>Dr. Stewart-Thompson, Assistant Principal</a:t>
                      </a:r>
                    </a:p>
                  </a:txBody>
                  <a:tcPr marL="108729" marR="108729" marT="108729" marB="5436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32014302"/>
                  </a:ext>
                </a:extLst>
              </a:tr>
              <a:tr h="392207">
                <a:tc>
                  <a:txBody>
                    <a:bodyPr/>
                    <a:lstStyle/>
                    <a:p>
                      <a:r>
                        <a:rPr lang="en-US" sz="1800" cap="none" spc="0">
                          <a:solidFill>
                            <a:schemeClr val="tx1"/>
                          </a:solidFill>
                        </a:rPr>
                        <a:t>Family and Engagement Specialist</a:t>
                      </a:r>
                    </a:p>
                  </a:txBody>
                  <a:tcPr marL="108729" marR="108729" marT="108729" marB="54365">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n-US" sz="1800" cap="none" spc="0">
                          <a:solidFill>
                            <a:schemeClr val="tx1"/>
                          </a:solidFill>
                        </a:rPr>
                        <a:t>Ms. Valerie Jones</a:t>
                      </a:r>
                    </a:p>
                  </a:txBody>
                  <a:tcPr marL="108729" marR="108729" marT="108729" marB="54365">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967567450"/>
                  </a:ext>
                </a:extLst>
              </a:tr>
              <a:tr h="3281957">
                <a:tc>
                  <a:txBody>
                    <a:bodyPr/>
                    <a:lstStyle/>
                    <a:p>
                      <a:r>
                        <a:rPr lang="en-US" sz="1800" cap="none" spc="0" dirty="0">
                          <a:solidFill>
                            <a:schemeClr val="tx1"/>
                          </a:solidFill>
                        </a:rPr>
                        <a:t>Title I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is a Title I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are my rights?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can Title I funds be used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How does our school use Title I funds?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is the SIP?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are our school wide program goals?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How is parent and family engagement funded?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is the Parent and Family Engagement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is the School-Parent Compact?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curriculum does our school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tests will my child be taking?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How can I be involved?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Whom can I contact for help</a:t>
                      </a:r>
                    </a:p>
                  </a:txBody>
                  <a:tcPr marL="108729" marR="108729" marT="108729" marB="5436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US" sz="1800" cap="none" spc="0" dirty="0">
                          <a:solidFill>
                            <a:schemeClr val="tx1"/>
                          </a:solidFill>
                        </a:rPr>
                        <a:t>Mrs. Marion Gross, </a:t>
                      </a:r>
                    </a:p>
                    <a:p>
                      <a:r>
                        <a:rPr lang="en-US" sz="1800" cap="none" spc="0" dirty="0">
                          <a:solidFill>
                            <a:schemeClr val="tx1"/>
                          </a:solidFill>
                        </a:rPr>
                        <a:t>PLC Coach</a:t>
                      </a:r>
                    </a:p>
                  </a:txBody>
                  <a:tcPr marL="108729" marR="108729" marT="108729" marB="5436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638988514"/>
                  </a:ext>
                </a:extLst>
              </a:tr>
              <a:tr h="392207">
                <a:tc>
                  <a:txBody>
                    <a:bodyPr/>
                    <a:lstStyle/>
                    <a:p>
                      <a:r>
                        <a:rPr lang="en-US" sz="1800" cap="none" spc="0" dirty="0">
                          <a:solidFill>
                            <a:schemeClr val="tx1"/>
                          </a:solidFill>
                        </a:rPr>
                        <a:t>Closing Remarks/Housekeeping</a:t>
                      </a:r>
                    </a:p>
                  </a:txBody>
                  <a:tcPr marL="108729" marR="108729" marT="108729" marB="5436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r>
                        <a:rPr lang="en-US" sz="1800" cap="none" spc="0" dirty="0">
                          <a:solidFill>
                            <a:schemeClr val="tx1"/>
                          </a:solidFill>
                        </a:rPr>
                        <a:t>Dr. Curry, Principal</a:t>
                      </a:r>
                    </a:p>
                  </a:txBody>
                  <a:tcPr marL="108729" marR="108729" marT="108729" marB="5436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04306174"/>
                  </a:ext>
                </a:extLst>
              </a:tr>
            </a:tbl>
          </a:graphicData>
        </a:graphic>
      </p:graphicFrame>
    </p:spTree>
    <p:extLst>
      <p:ext uri="{BB962C8B-B14F-4D97-AF65-F5344CB8AC3E}">
        <p14:creationId xmlns:p14="http://schemas.microsoft.com/office/powerpoint/2010/main" val="295244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1E4A9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a:spLocks noGrp="1" noRot="1" noMove="1" noResize="1" noEditPoints="1" noAdjustHandles="1" noChangeArrowheads="1" noChangeShapeType="1"/>
          </p:cNvSpPr>
          <p:nvPr/>
        </p:nvSpPr>
        <p:spPr>
          <a:xfrm>
            <a:off x="6549591" y="0"/>
            <a:ext cx="5642409" cy="6858000"/>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503462C-3632-54E3-9F4E-30DB378628FA}"/>
              </a:ext>
            </a:extLst>
          </p:cNvPr>
          <p:cNvSpPr txBox="1"/>
          <p:nvPr/>
        </p:nvSpPr>
        <p:spPr>
          <a:xfrm>
            <a:off x="559701" y="2435035"/>
            <a:ext cx="5691841" cy="338554"/>
          </a:xfrm>
          <a:prstGeom prst="rect">
            <a:avLst/>
          </a:prstGeom>
          <a:noFill/>
        </p:spPr>
        <p:txBody>
          <a:bodyPr wrap="square" lIns="60960" tIns="30480" rIns="60960" bIns="3048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D02F7B89-616E-860E-3A6B-5726527EF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99" y="191576"/>
            <a:ext cx="1412340" cy="1412340"/>
          </a:xfrm>
          <a:prstGeom prst="rect">
            <a:avLst/>
          </a:prstGeom>
        </p:spPr>
      </p:pic>
      <p:grpSp>
        <p:nvGrpSpPr>
          <p:cNvPr id="4" name="Group 6">
            <a:extLst>
              <a:ext uri="{FF2B5EF4-FFF2-40B4-BE49-F238E27FC236}">
                <a16:creationId xmlns:a16="http://schemas.microsoft.com/office/drawing/2014/main" id="{52FE04BD-4935-E652-C0AC-83010932534E}"/>
              </a:ext>
            </a:extLst>
          </p:cNvPr>
          <p:cNvGrpSpPr/>
          <p:nvPr/>
        </p:nvGrpSpPr>
        <p:grpSpPr>
          <a:xfrm>
            <a:off x="7091974" y="1187456"/>
            <a:ext cx="4896827" cy="3873639"/>
            <a:chOff x="0" y="0"/>
            <a:chExt cx="8610618" cy="7054850"/>
          </a:xfrm>
        </p:grpSpPr>
        <p:pic>
          <p:nvPicPr>
            <p:cNvPr id="6" name="Picture 7">
              <a:extLst>
                <a:ext uri="{FF2B5EF4-FFF2-40B4-BE49-F238E27FC236}">
                  <a16:creationId xmlns:a16="http://schemas.microsoft.com/office/drawing/2014/main" id="{D32AED7C-82A1-838D-8C72-07C677C6C8E9}"/>
                </a:ext>
              </a:extLst>
            </p:cNvPr>
            <p:cNvPicPr/>
            <p:nvPr/>
          </p:nvPicPr>
          <p:blipFill>
            <a:blip r:embed="rId5"/>
            <a:srcRect l="9389" r="9389"/>
            <a:stretch>
              <a:fillRect/>
            </a:stretch>
          </p:blipFill>
          <p:spPr>
            <a:xfrm>
              <a:off x="0" y="0"/>
              <a:ext cx="8610618" cy="7054850"/>
            </a:xfrm>
            <a:prstGeom prst="rect">
              <a:avLst/>
            </a:prstGeom>
            <a:ln>
              <a:solidFill>
                <a:schemeClr val="bg1"/>
              </a:solidFill>
            </a:ln>
          </p:spPr>
        </p:pic>
      </p:grpSp>
      <p:sp>
        <p:nvSpPr>
          <p:cNvPr id="7" name="TextBox 6">
            <a:extLst>
              <a:ext uri="{FF2B5EF4-FFF2-40B4-BE49-F238E27FC236}">
                <a16:creationId xmlns:a16="http://schemas.microsoft.com/office/drawing/2014/main" id="{3E35B784-3F51-839C-37BC-D24A084ABB7B}"/>
              </a:ext>
            </a:extLst>
          </p:cNvPr>
          <p:cNvSpPr txBox="1"/>
          <p:nvPr/>
        </p:nvSpPr>
        <p:spPr>
          <a:xfrm>
            <a:off x="356503" y="1700109"/>
            <a:ext cx="5895039" cy="3631763"/>
          </a:xfrm>
          <a:prstGeom prst="rect">
            <a:avLst/>
          </a:prstGeom>
          <a:noFill/>
        </p:spPr>
        <p:txBody>
          <a:bodyPr wrap="square" rtlCol="0">
            <a:spAutoFit/>
          </a:bodyPr>
          <a:lstStyle/>
          <a:p>
            <a:r>
              <a:rPr lang="en-US" sz="2300" dirty="0">
                <a:latin typeface="Century Gothic" panose="020B0502020202020204" pitchFamily="34" charset="0"/>
              </a:rPr>
              <a:t>We need you!  Research has proven that family engagement in education has more impact on student achievement than any other factor.  </a:t>
            </a:r>
          </a:p>
          <a:p>
            <a:endParaRPr lang="en-US" sz="2300" dirty="0">
              <a:latin typeface="Century Gothic" panose="020B0502020202020204" pitchFamily="34" charset="0"/>
            </a:endParaRPr>
          </a:p>
          <a:p>
            <a:r>
              <a:rPr lang="en-US" sz="2300" dirty="0">
                <a:latin typeface="Century Gothic" panose="020B0502020202020204" pitchFamily="34" charset="0"/>
              </a:rPr>
              <a:t>To get involved with the parent and Family Engagement Policy, Parent Meetings or Training Sessions </a:t>
            </a:r>
            <a:r>
              <a:rPr lang="en-US" sz="2300" b="1" dirty="0">
                <a:latin typeface="Century Gothic" panose="020B0502020202020204" pitchFamily="34" charset="0"/>
              </a:rPr>
              <a:t>contact Valerie Jones at </a:t>
            </a:r>
            <a:r>
              <a:rPr lang="en-US" sz="2300" b="1" dirty="0">
                <a:latin typeface="Century Gothic" panose="020B0502020202020204" pitchFamily="34" charset="0"/>
                <a:hlinkClick r:id="rId6"/>
              </a:rPr>
              <a:t>jonesvd@scsk12.org</a:t>
            </a:r>
            <a:r>
              <a:rPr lang="en-US" sz="2300" b="1" dirty="0">
                <a:latin typeface="Century Gothic" panose="020B0502020202020204" pitchFamily="34" charset="0"/>
              </a:rPr>
              <a:t> or Ms. Betty Lee </a:t>
            </a:r>
            <a:r>
              <a:rPr lang="en-US" sz="2300" dirty="0">
                <a:latin typeface="Century Gothic" panose="020B0502020202020204" pitchFamily="34" charset="0"/>
              </a:rPr>
              <a:t>at </a:t>
            </a:r>
            <a:r>
              <a:rPr lang="en-US" sz="2300" b="1" dirty="0">
                <a:latin typeface="Century Gothic" panose="020B0502020202020204" pitchFamily="34" charset="0"/>
                <a:hlinkClick r:id="rId7"/>
              </a:rPr>
              <a:t>leebj@scsk12.org</a:t>
            </a:r>
            <a:r>
              <a:rPr lang="en-US" sz="2300" b="1" dirty="0">
                <a:latin typeface="Century Gothic" panose="020B0502020202020204" pitchFamily="34" charset="0"/>
              </a:rPr>
              <a:t>.</a:t>
            </a:r>
            <a:endParaRPr lang="en-US" sz="2300" dirty="0">
              <a:latin typeface="Century Gothic" panose="020B0502020202020204" pitchFamily="34" charset="0"/>
            </a:endParaRPr>
          </a:p>
        </p:txBody>
      </p:sp>
      <p:sp>
        <p:nvSpPr>
          <p:cNvPr id="12" name="TextBox 11">
            <a:extLst>
              <a:ext uri="{FF2B5EF4-FFF2-40B4-BE49-F238E27FC236}">
                <a16:creationId xmlns:a16="http://schemas.microsoft.com/office/drawing/2014/main" id="{4BF72999-B094-2254-FAE5-ECEEA41C8897}"/>
              </a:ext>
            </a:extLst>
          </p:cNvPr>
          <p:cNvSpPr txBox="1"/>
          <p:nvPr/>
        </p:nvSpPr>
        <p:spPr>
          <a:xfrm>
            <a:off x="1652764" y="560916"/>
            <a:ext cx="5332827" cy="492443"/>
          </a:xfrm>
          <a:prstGeom prst="rect">
            <a:avLst/>
          </a:prstGeom>
          <a:noFill/>
        </p:spPr>
        <p:txBody>
          <a:bodyPr wrap="square" rtlCol="0">
            <a:spAutoFit/>
          </a:bodyPr>
          <a:lstStyle/>
          <a:p>
            <a:pPr marL="0" marR="0" lvl="0" indent="0" defTabSz="609630" rtl="0" eaLnBrk="1" fontAlgn="auto" latinLnBrk="0" hangingPunct="1">
              <a:lnSpc>
                <a:spcPct val="100000"/>
              </a:lnSpc>
              <a:spcBef>
                <a:spcPts val="0"/>
              </a:spcBef>
              <a:spcAft>
                <a:spcPts val="0"/>
              </a:spcAft>
              <a:buClrTx/>
              <a:buSzTx/>
              <a:buFontTx/>
              <a:buNone/>
              <a:tabLst/>
              <a:defRPr/>
            </a:pPr>
            <a:r>
              <a:rPr lang="en-US" sz="2600" b="1" dirty="0">
                <a:solidFill>
                  <a:srgbClr val="1F497D">
                    <a:lumMod val="90000"/>
                    <a:lumOff val="10000"/>
                  </a:srgbClr>
                </a:solidFill>
                <a:latin typeface="Century Gothic"/>
                <a:ea typeface="+mn-lt"/>
                <a:cs typeface="Calibri"/>
              </a:rPr>
              <a:t>As a parent, how can  I help?</a:t>
            </a:r>
          </a:p>
        </p:txBody>
      </p:sp>
    </p:spTree>
    <p:extLst>
      <p:ext uri="{BB962C8B-B14F-4D97-AF65-F5344CB8AC3E}">
        <p14:creationId xmlns:p14="http://schemas.microsoft.com/office/powerpoint/2010/main" val="426254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1E4A9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a:spLocks noGrp="1" noRot="1" noMove="1" noResize="1" noEditPoints="1" noAdjustHandles="1" noChangeArrowheads="1" noChangeShapeType="1"/>
          </p:cNvSpPr>
          <p:nvPr/>
        </p:nvSpPr>
        <p:spPr>
          <a:xfrm>
            <a:off x="6549591" y="0"/>
            <a:ext cx="5642409" cy="6858000"/>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503462C-3632-54E3-9F4E-30DB378628FA}"/>
              </a:ext>
            </a:extLst>
          </p:cNvPr>
          <p:cNvSpPr txBox="1"/>
          <p:nvPr/>
        </p:nvSpPr>
        <p:spPr>
          <a:xfrm>
            <a:off x="559701" y="2435035"/>
            <a:ext cx="5691841" cy="338554"/>
          </a:xfrm>
          <a:prstGeom prst="rect">
            <a:avLst/>
          </a:prstGeom>
          <a:noFill/>
        </p:spPr>
        <p:txBody>
          <a:bodyPr wrap="square" lIns="60960" tIns="30480" rIns="60960" bIns="3048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D02F7B89-616E-860E-3A6B-5726527EF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99" y="191576"/>
            <a:ext cx="1412340" cy="1412340"/>
          </a:xfrm>
          <a:prstGeom prst="rect">
            <a:avLst/>
          </a:prstGeom>
        </p:spPr>
      </p:pic>
      <p:grpSp>
        <p:nvGrpSpPr>
          <p:cNvPr id="4" name="Group 6">
            <a:extLst>
              <a:ext uri="{FF2B5EF4-FFF2-40B4-BE49-F238E27FC236}">
                <a16:creationId xmlns:a16="http://schemas.microsoft.com/office/drawing/2014/main" id="{52FE04BD-4935-E652-C0AC-83010932534E}"/>
              </a:ext>
            </a:extLst>
          </p:cNvPr>
          <p:cNvGrpSpPr/>
          <p:nvPr/>
        </p:nvGrpSpPr>
        <p:grpSpPr>
          <a:xfrm>
            <a:off x="7091974" y="1187456"/>
            <a:ext cx="4896827" cy="3873639"/>
            <a:chOff x="0" y="0"/>
            <a:chExt cx="8610618" cy="7054850"/>
          </a:xfrm>
        </p:grpSpPr>
        <p:pic>
          <p:nvPicPr>
            <p:cNvPr id="6" name="Picture 7">
              <a:extLst>
                <a:ext uri="{FF2B5EF4-FFF2-40B4-BE49-F238E27FC236}">
                  <a16:creationId xmlns:a16="http://schemas.microsoft.com/office/drawing/2014/main" id="{D32AED7C-82A1-838D-8C72-07C677C6C8E9}"/>
                </a:ext>
              </a:extLst>
            </p:cNvPr>
            <p:cNvPicPr/>
            <p:nvPr/>
          </p:nvPicPr>
          <p:blipFill>
            <a:blip r:embed="rId5"/>
            <a:srcRect l="9389" r="9389"/>
            <a:stretch>
              <a:fillRect/>
            </a:stretch>
          </p:blipFill>
          <p:spPr>
            <a:xfrm>
              <a:off x="0" y="0"/>
              <a:ext cx="8610618" cy="7054850"/>
            </a:xfrm>
            <a:prstGeom prst="rect">
              <a:avLst/>
            </a:prstGeom>
            <a:ln>
              <a:solidFill>
                <a:schemeClr val="bg1"/>
              </a:solidFill>
            </a:ln>
          </p:spPr>
        </p:pic>
      </p:grpSp>
      <p:sp>
        <p:nvSpPr>
          <p:cNvPr id="7" name="TextBox 6">
            <a:extLst>
              <a:ext uri="{FF2B5EF4-FFF2-40B4-BE49-F238E27FC236}">
                <a16:creationId xmlns:a16="http://schemas.microsoft.com/office/drawing/2014/main" id="{3E35B784-3F51-839C-37BC-D24A084ABB7B}"/>
              </a:ext>
            </a:extLst>
          </p:cNvPr>
          <p:cNvSpPr txBox="1"/>
          <p:nvPr/>
        </p:nvSpPr>
        <p:spPr>
          <a:xfrm>
            <a:off x="85060" y="2296634"/>
            <a:ext cx="6570921" cy="2308324"/>
          </a:xfrm>
          <a:prstGeom prst="rect">
            <a:avLst/>
          </a:prstGeom>
          <a:noFill/>
        </p:spPr>
        <p:txBody>
          <a:bodyPr wrap="square" rtlCol="0">
            <a:spAutoFit/>
          </a:bodyPr>
          <a:lstStyle/>
          <a:p>
            <a:pPr marL="457200" indent="-457200">
              <a:buFont typeface="Wingdings" panose="05000000000000000000" pitchFamily="2" charset="2"/>
              <a:buChar char="v"/>
            </a:pPr>
            <a:r>
              <a:rPr lang="en-US" sz="2400">
                <a:latin typeface="Century Gothic" panose="020B0502020202020204" pitchFamily="34" charset="0"/>
              </a:rPr>
              <a:t>Increase student achievement in all core subject areas (Reading, Mathematics, Science, and Social Studies)</a:t>
            </a:r>
          </a:p>
          <a:p>
            <a:pPr marL="457200" indent="-457200">
              <a:buFont typeface="Wingdings" panose="05000000000000000000" pitchFamily="2" charset="2"/>
              <a:buChar char="v"/>
            </a:pPr>
            <a:r>
              <a:rPr lang="en-US" sz="2400">
                <a:latin typeface="Century Gothic" panose="020B0502020202020204" pitchFamily="34" charset="0"/>
              </a:rPr>
              <a:t>Reduce the chronic absenteeism rate</a:t>
            </a:r>
          </a:p>
          <a:p>
            <a:pPr marL="457200" indent="-457200">
              <a:buFont typeface="Wingdings" panose="05000000000000000000" pitchFamily="2" charset="2"/>
              <a:buChar char="v"/>
            </a:pPr>
            <a:r>
              <a:rPr lang="en-US" sz="2400">
                <a:latin typeface="Century Gothic" panose="020B0502020202020204" pitchFamily="34" charset="0"/>
              </a:rPr>
              <a:t>Increase Parental Involvement</a:t>
            </a:r>
            <a:endParaRPr lang="en-US" sz="2400" dirty="0">
              <a:latin typeface="Century Gothic" panose="020B0502020202020204" pitchFamily="34" charset="0"/>
            </a:endParaRPr>
          </a:p>
        </p:txBody>
      </p:sp>
      <p:sp>
        <p:nvSpPr>
          <p:cNvPr id="12" name="TextBox 11">
            <a:extLst>
              <a:ext uri="{FF2B5EF4-FFF2-40B4-BE49-F238E27FC236}">
                <a16:creationId xmlns:a16="http://schemas.microsoft.com/office/drawing/2014/main" id="{4BF72999-B094-2254-FAE5-ECEEA41C8897}"/>
              </a:ext>
            </a:extLst>
          </p:cNvPr>
          <p:cNvSpPr txBox="1"/>
          <p:nvPr/>
        </p:nvSpPr>
        <p:spPr>
          <a:xfrm>
            <a:off x="1652763" y="560916"/>
            <a:ext cx="5642409" cy="492443"/>
          </a:xfrm>
          <a:prstGeom prst="rect">
            <a:avLst/>
          </a:prstGeom>
          <a:noFill/>
        </p:spPr>
        <p:txBody>
          <a:bodyPr wrap="square" rtlCol="0">
            <a:spAutoFit/>
          </a:bodyPr>
          <a:lstStyle/>
          <a:p>
            <a:pPr marL="0" marR="0" lvl="0" indent="0" defTabSz="609630" rtl="0" eaLnBrk="1" fontAlgn="auto" latinLnBrk="0" hangingPunct="1">
              <a:lnSpc>
                <a:spcPct val="100000"/>
              </a:lnSpc>
              <a:spcBef>
                <a:spcPts val="0"/>
              </a:spcBef>
              <a:spcAft>
                <a:spcPts val="0"/>
              </a:spcAft>
              <a:buClrTx/>
              <a:buSzTx/>
              <a:buFontTx/>
              <a:buNone/>
              <a:tabLst/>
              <a:defRPr/>
            </a:pPr>
            <a:r>
              <a:rPr lang="en-US" sz="2600" b="1" dirty="0">
                <a:solidFill>
                  <a:srgbClr val="1F497D">
                    <a:lumMod val="90000"/>
                    <a:lumOff val="10000"/>
                  </a:srgbClr>
                </a:solidFill>
                <a:latin typeface="Century Gothic"/>
                <a:ea typeface="+mn-lt"/>
                <a:cs typeface="Calibri"/>
              </a:rPr>
              <a:t>Crump’s Schoolwide Goals</a:t>
            </a:r>
          </a:p>
        </p:txBody>
      </p:sp>
    </p:spTree>
    <p:extLst>
      <p:ext uri="{BB962C8B-B14F-4D97-AF65-F5344CB8AC3E}">
        <p14:creationId xmlns:p14="http://schemas.microsoft.com/office/powerpoint/2010/main" val="315365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700669" y="1476916"/>
            <a:ext cx="9037675" cy="1477328"/>
          </a:xfrm>
          <a:prstGeom prst="rect">
            <a:avLst/>
          </a:prstGeom>
          <a:noFill/>
        </p:spPr>
        <p:txBody>
          <a:bodyPr wrap="square" lIns="60960" tIns="30480" rIns="60960" bIns="30480" rtlCol="0" anchor="t">
            <a:spAutoFit/>
          </a:bodyPr>
          <a:lstStyle/>
          <a:p>
            <a:r>
              <a:rPr lang="en-US" sz="2300" dirty="0">
                <a:latin typeface="Century Gothic" panose="020B0502020202020204" pitchFamily="34" charset="0"/>
                <a:cs typeface="Arial"/>
              </a:rPr>
              <a:t>The Tennessee Academic Standards provide a common set of expectations for what students will know and be able to do at the end of a grade for each subject area. </a:t>
            </a:r>
            <a:endParaRPr lang="en-US" sz="2300" dirty="0">
              <a:latin typeface="Century Gothic" panose="020B0502020202020204" pitchFamily="34" charset="0"/>
              <a:cs typeface="Arial" panose="020B0604020202020204" pitchFamily="34" charset="0"/>
            </a:endParaRPr>
          </a:p>
          <a:p>
            <a:endParaRPr lang="en-US" sz="2300" dirty="0">
              <a:latin typeface="Century Gothic" panose="020B0502020202020204" pitchFamily="34" charset="0"/>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700670" y="192902"/>
            <a:ext cx="10327095" cy="1077218"/>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Our Curriculum</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A75B1C0-BEFE-620C-17F0-3D5CACFF4C9B}"/>
              </a:ext>
            </a:extLst>
          </p:cNvPr>
          <p:cNvPicPr>
            <a:picLocks noChangeAspect="1"/>
          </p:cNvPicPr>
          <p:nvPr/>
        </p:nvPicPr>
        <p:blipFill rotWithShape="1">
          <a:blip r:embed="rId7"/>
          <a:srcRect l="7956" t="12340" r="8338" b="29855"/>
          <a:stretch/>
        </p:blipFill>
        <p:spPr>
          <a:xfrm>
            <a:off x="2860379" y="2884242"/>
            <a:ext cx="2743200" cy="1249004"/>
          </a:xfrm>
          <a:prstGeom prst="rect">
            <a:avLst/>
          </a:prstGeom>
        </p:spPr>
      </p:pic>
      <p:pic>
        <p:nvPicPr>
          <p:cNvPr id="9" name="Picture 8" descr="Icon&#10;&#10;Description automatically generated">
            <a:extLst>
              <a:ext uri="{FF2B5EF4-FFF2-40B4-BE49-F238E27FC236}">
                <a16:creationId xmlns:a16="http://schemas.microsoft.com/office/drawing/2014/main" id="{E86C21EC-3819-05A6-11D2-0A7C306D79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1267" y="4557612"/>
            <a:ext cx="4762500" cy="885825"/>
          </a:xfrm>
          <a:prstGeom prst="rect">
            <a:avLst/>
          </a:prstGeom>
        </p:spPr>
      </p:pic>
      <p:pic>
        <p:nvPicPr>
          <p:cNvPr id="12" name="Picture 11">
            <a:extLst>
              <a:ext uri="{FF2B5EF4-FFF2-40B4-BE49-F238E27FC236}">
                <a16:creationId xmlns:a16="http://schemas.microsoft.com/office/drawing/2014/main" id="{B8CB8FFF-97CA-C210-8E76-A23C8A1E306E}"/>
              </a:ext>
            </a:extLst>
          </p:cNvPr>
          <p:cNvPicPr>
            <a:picLocks noChangeAspect="1"/>
          </p:cNvPicPr>
          <p:nvPr/>
        </p:nvPicPr>
        <p:blipFill>
          <a:blip r:embed="rId9"/>
          <a:stretch>
            <a:fillRect/>
          </a:stretch>
        </p:blipFill>
        <p:spPr>
          <a:xfrm>
            <a:off x="8268514" y="4390475"/>
            <a:ext cx="3124200" cy="1400175"/>
          </a:xfrm>
          <a:prstGeom prst="rect">
            <a:avLst/>
          </a:prstGeom>
        </p:spPr>
      </p:pic>
      <p:pic>
        <p:nvPicPr>
          <p:cNvPr id="19" name="Picture 18">
            <a:extLst>
              <a:ext uri="{FF2B5EF4-FFF2-40B4-BE49-F238E27FC236}">
                <a16:creationId xmlns:a16="http://schemas.microsoft.com/office/drawing/2014/main" id="{B1BF2D10-072E-DB82-CF66-F854F51469BE}"/>
              </a:ext>
            </a:extLst>
          </p:cNvPr>
          <p:cNvPicPr>
            <a:picLocks noChangeAspect="1"/>
          </p:cNvPicPr>
          <p:nvPr/>
        </p:nvPicPr>
        <p:blipFill>
          <a:blip r:embed="rId10"/>
          <a:stretch>
            <a:fillRect/>
          </a:stretch>
        </p:blipFill>
        <p:spPr>
          <a:xfrm>
            <a:off x="6160154" y="2828569"/>
            <a:ext cx="4886127" cy="1412340"/>
          </a:xfrm>
          <a:prstGeom prst="rect">
            <a:avLst/>
          </a:prstGeom>
        </p:spPr>
      </p:pic>
    </p:spTree>
    <p:extLst>
      <p:ext uri="{BB962C8B-B14F-4D97-AF65-F5344CB8AC3E}">
        <p14:creationId xmlns:p14="http://schemas.microsoft.com/office/powerpoint/2010/main" val="375151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817628" y="1633549"/>
            <a:ext cx="8920716" cy="3567130"/>
          </a:xfrm>
          <a:prstGeom prst="rect">
            <a:avLst/>
          </a:prstGeom>
          <a:noFill/>
        </p:spPr>
        <p:txBody>
          <a:bodyPr wrap="square" lIns="60960" tIns="30480" rIns="60960" bIns="30480" rtlCol="0" anchor="t">
            <a:spAutoFit/>
          </a:bodyPr>
          <a:lstStyle/>
          <a:p>
            <a:pPr marL="0" lvl="0" indent="0" defTabSz="457200">
              <a:lnSpc>
                <a:spcPct val="100000"/>
              </a:lnSpc>
              <a:spcBef>
                <a:spcPct val="20000"/>
              </a:spcBef>
              <a:spcAft>
                <a:spcPts val="600"/>
              </a:spcAft>
              <a:buClr>
                <a:srgbClr val="30ACEC">
                  <a:lumMod val="75000"/>
                </a:srgbClr>
              </a:buClr>
              <a:buSzPct val="145000"/>
              <a:buNone/>
            </a:pPr>
            <a:r>
              <a:rPr lang="en-US" sz="2800" b="1" dirty="0">
                <a:solidFill>
                  <a:prstClr val="black"/>
                </a:solidFill>
                <a:latin typeface="Century Gothic" panose="020B0502020202020204" pitchFamily="34" charset="0"/>
              </a:rPr>
              <a:t>Grades K-5</a:t>
            </a:r>
          </a:p>
          <a:p>
            <a:pPr lvl="0" defTabSz="457200">
              <a:lnSpc>
                <a:spcPct val="100000"/>
              </a:lnSpc>
              <a:spcBef>
                <a:spcPct val="20000"/>
              </a:spcBef>
              <a:spcAft>
                <a:spcPts val="600"/>
              </a:spcAft>
              <a:buSzPct val="145000"/>
            </a:pPr>
            <a:r>
              <a:rPr lang="en-US" sz="2800" dirty="0" err="1">
                <a:solidFill>
                  <a:prstClr val="black"/>
                </a:solidFill>
                <a:latin typeface="Century Gothic" panose="020B0502020202020204" pitchFamily="34" charset="0"/>
              </a:rPr>
              <a:t>i</a:t>
            </a:r>
            <a:r>
              <a:rPr lang="en-US" sz="2800" dirty="0">
                <a:solidFill>
                  <a:prstClr val="black"/>
                </a:solidFill>
                <a:latin typeface="Century Gothic" panose="020B0502020202020204" pitchFamily="34" charset="0"/>
              </a:rPr>
              <a:t>-Ready </a:t>
            </a:r>
          </a:p>
          <a:p>
            <a:pPr marL="0" lvl="0" indent="0" defTabSz="457200">
              <a:lnSpc>
                <a:spcPct val="100000"/>
              </a:lnSpc>
              <a:spcBef>
                <a:spcPct val="20000"/>
              </a:spcBef>
              <a:spcAft>
                <a:spcPts val="600"/>
              </a:spcAft>
              <a:buClr>
                <a:srgbClr val="30ACEC">
                  <a:lumMod val="75000"/>
                </a:srgbClr>
              </a:buClr>
              <a:buSzPct val="145000"/>
              <a:buNone/>
            </a:pPr>
            <a:r>
              <a:rPr lang="en-US" sz="2800" b="1" dirty="0">
                <a:solidFill>
                  <a:prstClr val="black"/>
                </a:solidFill>
                <a:latin typeface="Century Gothic" panose="020B0502020202020204" pitchFamily="34" charset="0"/>
              </a:rPr>
              <a:t>Students will take these assessment during open windows for fall, winter, and spring.</a:t>
            </a:r>
          </a:p>
          <a:p>
            <a:pPr marL="0" lvl="0" indent="0" defTabSz="457200">
              <a:lnSpc>
                <a:spcPct val="100000"/>
              </a:lnSpc>
              <a:spcBef>
                <a:spcPct val="20000"/>
              </a:spcBef>
              <a:spcAft>
                <a:spcPts val="600"/>
              </a:spcAft>
              <a:buClr>
                <a:srgbClr val="30ACEC">
                  <a:lumMod val="75000"/>
                </a:srgbClr>
              </a:buClr>
              <a:buSzPct val="145000"/>
              <a:buNone/>
            </a:pPr>
            <a:r>
              <a:rPr lang="en-US" sz="2800" b="1" dirty="0">
                <a:solidFill>
                  <a:prstClr val="black"/>
                </a:solidFill>
                <a:latin typeface="Century Gothic" panose="020B0502020202020204" pitchFamily="34" charset="0"/>
              </a:rPr>
              <a:t>Grades 2-5 will take the TCAP State Assessment in April.</a:t>
            </a:r>
          </a:p>
          <a:p>
            <a:endParaRPr lang="en-US" sz="2300" dirty="0">
              <a:latin typeface="Century Gothic" panose="020B0502020202020204" pitchFamily="34" charset="0"/>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700670" y="192902"/>
            <a:ext cx="10327095" cy="1569660"/>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What assessments will my child take </a:t>
            </a:r>
          </a:p>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this year?</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extLst>
      <p:ext uri="{BB962C8B-B14F-4D97-AF65-F5344CB8AC3E}">
        <p14:creationId xmlns:p14="http://schemas.microsoft.com/office/powerpoint/2010/main" val="2071927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939244" y="2083981"/>
            <a:ext cx="10862895" cy="3170099"/>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effectLst/>
              </a:rPr>
              <a:t>    </a:t>
            </a: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pic>
        <p:nvPicPr>
          <p:cNvPr id="9" name="Picture 8">
            <a:extLst>
              <a:ext uri="{FF2B5EF4-FFF2-40B4-BE49-F238E27FC236}">
                <a16:creationId xmlns:a16="http://schemas.microsoft.com/office/drawing/2014/main" id="{46000EF4-3691-1621-41C9-DAA03E77017B}"/>
              </a:ext>
            </a:extLst>
          </p:cNvPr>
          <p:cNvPicPr>
            <a:picLocks noChangeAspect="1"/>
          </p:cNvPicPr>
          <p:nvPr/>
        </p:nvPicPr>
        <p:blipFill>
          <a:blip r:embed="rId6"/>
          <a:stretch>
            <a:fillRect/>
          </a:stretch>
        </p:blipFill>
        <p:spPr>
          <a:xfrm>
            <a:off x="762934" y="361522"/>
            <a:ext cx="9643730" cy="5683679"/>
          </a:xfrm>
          <a:prstGeom prst="rect">
            <a:avLst/>
          </a:prstGeom>
        </p:spPr>
      </p:pic>
    </p:spTree>
    <p:extLst>
      <p:ext uri="{BB962C8B-B14F-4D97-AF65-F5344CB8AC3E}">
        <p14:creationId xmlns:p14="http://schemas.microsoft.com/office/powerpoint/2010/main" val="3325221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939244" y="2083981"/>
            <a:ext cx="10862895" cy="3170099"/>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effectLst/>
              </a:rPr>
              <a:t>    </a:t>
            </a: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pic>
        <p:nvPicPr>
          <p:cNvPr id="8" name="Picture 7">
            <a:extLst>
              <a:ext uri="{FF2B5EF4-FFF2-40B4-BE49-F238E27FC236}">
                <a16:creationId xmlns:a16="http://schemas.microsoft.com/office/drawing/2014/main" id="{9EAE38FB-2240-A766-086F-07514132D67E}"/>
              </a:ext>
            </a:extLst>
          </p:cNvPr>
          <p:cNvPicPr>
            <a:picLocks noChangeAspect="1"/>
          </p:cNvPicPr>
          <p:nvPr/>
        </p:nvPicPr>
        <p:blipFill>
          <a:blip r:embed="rId6"/>
          <a:stretch>
            <a:fillRect/>
          </a:stretch>
        </p:blipFill>
        <p:spPr>
          <a:xfrm>
            <a:off x="563526" y="330198"/>
            <a:ext cx="9788163" cy="5542305"/>
          </a:xfrm>
          <a:prstGeom prst="rect">
            <a:avLst/>
          </a:prstGeom>
        </p:spPr>
      </p:pic>
    </p:spTree>
    <p:extLst>
      <p:ext uri="{BB962C8B-B14F-4D97-AF65-F5344CB8AC3E}">
        <p14:creationId xmlns:p14="http://schemas.microsoft.com/office/powerpoint/2010/main" val="406525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939244" y="2083981"/>
            <a:ext cx="10862895" cy="3170099"/>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effectLst/>
              </a:rPr>
              <a:t>    </a:t>
            </a: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pic>
        <p:nvPicPr>
          <p:cNvPr id="8" name="Picture 7">
            <a:extLst>
              <a:ext uri="{FF2B5EF4-FFF2-40B4-BE49-F238E27FC236}">
                <a16:creationId xmlns:a16="http://schemas.microsoft.com/office/drawing/2014/main" id="{70A4F812-DE5C-FDD6-BAE5-EE4058126161}"/>
              </a:ext>
            </a:extLst>
          </p:cNvPr>
          <p:cNvPicPr>
            <a:picLocks noChangeAspect="1"/>
          </p:cNvPicPr>
          <p:nvPr/>
        </p:nvPicPr>
        <p:blipFill>
          <a:blip r:embed="rId6"/>
          <a:stretch>
            <a:fillRect/>
          </a:stretch>
        </p:blipFill>
        <p:spPr>
          <a:xfrm>
            <a:off x="723014" y="512304"/>
            <a:ext cx="9664598" cy="5303041"/>
          </a:xfrm>
          <a:prstGeom prst="rect">
            <a:avLst/>
          </a:prstGeom>
        </p:spPr>
      </p:pic>
    </p:spTree>
    <p:extLst>
      <p:ext uri="{BB962C8B-B14F-4D97-AF65-F5344CB8AC3E}">
        <p14:creationId xmlns:p14="http://schemas.microsoft.com/office/powerpoint/2010/main" val="2426524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1E4A9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a:spLocks noGrp="1" noRot="1" noMove="1" noResize="1" noEditPoints="1" noAdjustHandles="1" noChangeArrowheads="1" noChangeShapeType="1"/>
          </p:cNvSpPr>
          <p:nvPr/>
        </p:nvSpPr>
        <p:spPr>
          <a:xfrm>
            <a:off x="6549591" y="0"/>
            <a:ext cx="5642409" cy="6858000"/>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503462C-3632-54E3-9F4E-30DB378628FA}"/>
              </a:ext>
            </a:extLst>
          </p:cNvPr>
          <p:cNvSpPr txBox="1"/>
          <p:nvPr/>
        </p:nvSpPr>
        <p:spPr>
          <a:xfrm>
            <a:off x="559701" y="2435035"/>
            <a:ext cx="5691841" cy="338554"/>
          </a:xfrm>
          <a:prstGeom prst="rect">
            <a:avLst/>
          </a:prstGeom>
          <a:noFill/>
        </p:spPr>
        <p:txBody>
          <a:bodyPr wrap="square" lIns="60960" tIns="30480" rIns="60960" bIns="3048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D02F7B89-616E-860E-3A6B-5726527EF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99" y="191576"/>
            <a:ext cx="1412340" cy="1412340"/>
          </a:xfrm>
          <a:prstGeom prst="rect">
            <a:avLst/>
          </a:prstGeom>
        </p:spPr>
      </p:pic>
      <p:grpSp>
        <p:nvGrpSpPr>
          <p:cNvPr id="4" name="Group 6">
            <a:extLst>
              <a:ext uri="{FF2B5EF4-FFF2-40B4-BE49-F238E27FC236}">
                <a16:creationId xmlns:a16="http://schemas.microsoft.com/office/drawing/2014/main" id="{52FE04BD-4935-E652-C0AC-83010932534E}"/>
              </a:ext>
            </a:extLst>
          </p:cNvPr>
          <p:cNvGrpSpPr/>
          <p:nvPr/>
        </p:nvGrpSpPr>
        <p:grpSpPr>
          <a:xfrm>
            <a:off x="7091974" y="1187456"/>
            <a:ext cx="4896827" cy="3873639"/>
            <a:chOff x="0" y="0"/>
            <a:chExt cx="8610618" cy="7054850"/>
          </a:xfrm>
        </p:grpSpPr>
        <p:pic>
          <p:nvPicPr>
            <p:cNvPr id="6" name="Picture 7">
              <a:extLst>
                <a:ext uri="{FF2B5EF4-FFF2-40B4-BE49-F238E27FC236}">
                  <a16:creationId xmlns:a16="http://schemas.microsoft.com/office/drawing/2014/main" id="{D32AED7C-82A1-838D-8C72-07C677C6C8E9}"/>
                </a:ext>
              </a:extLst>
            </p:cNvPr>
            <p:cNvPicPr/>
            <p:nvPr/>
          </p:nvPicPr>
          <p:blipFill>
            <a:blip r:embed="rId5"/>
            <a:srcRect l="9389" r="9389"/>
            <a:stretch>
              <a:fillRect/>
            </a:stretch>
          </p:blipFill>
          <p:spPr>
            <a:xfrm>
              <a:off x="0" y="0"/>
              <a:ext cx="8610618" cy="7054850"/>
            </a:xfrm>
            <a:prstGeom prst="rect">
              <a:avLst/>
            </a:prstGeom>
            <a:ln>
              <a:solidFill>
                <a:schemeClr val="bg1"/>
              </a:solidFill>
            </a:ln>
          </p:spPr>
        </p:pic>
      </p:grpSp>
      <p:sp>
        <p:nvSpPr>
          <p:cNvPr id="7" name="TextBox 6">
            <a:extLst>
              <a:ext uri="{FF2B5EF4-FFF2-40B4-BE49-F238E27FC236}">
                <a16:creationId xmlns:a16="http://schemas.microsoft.com/office/drawing/2014/main" id="{3E35B784-3F51-839C-37BC-D24A084ABB7B}"/>
              </a:ext>
            </a:extLst>
          </p:cNvPr>
          <p:cNvSpPr txBox="1"/>
          <p:nvPr/>
        </p:nvSpPr>
        <p:spPr>
          <a:xfrm>
            <a:off x="203199" y="2083985"/>
            <a:ext cx="6143193" cy="2351413"/>
          </a:xfrm>
          <a:prstGeom prst="rect">
            <a:avLst/>
          </a:prstGeom>
          <a:noFill/>
        </p:spPr>
        <p:txBody>
          <a:bodyPr wrap="square" rtlCol="0">
            <a:spAutoFit/>
          </a:bodyPr>
          <a:lstStyle/>
          <a:p>
            <a:pPr lvl="0" algn="ctr" defTabSz="457200">
              <a:spcBef>
                <a:spcPct val="20000"/>
              </a:spcBef>
              <a:spcAft>
                <a:spcPts val="600"/>
              </a:spcAft>
              <a:buClr>
                <a:srgbClr val="30ACEC">
                  <a:lumMod val="75000"/>
                </a:srgbClr>
              </a:buClr>
              <a:buSzPct val="145000"/>
            </a:pPr>
            <a:r>
              <a:rPr lang="en-US" sz="3200" b="1" dirty="0">
                <a:solidFill>
                  <a:prstClr val="black"/>
                </a:solidFill>
                <a:latin typeface="Century Gothic" panose="020B0502020202020204" pitchFamily="34" charset="0"/>
              </a:rPr>
              <a:t>Student drop-off starts at 7:55.</a:t>
            </a:r>
          </a:p>
          <a:p>
            <a:pPr lvl="0" algn="ctr" defTabSz="457200">
              <a:spcBef>
                <a:spcPct val="20000"/>
              </a:spcBef>
              <a:spcAft>
                <a:spcPts val="600"/>
              </a:spcAft>
              <a:buClr>
                <a:srgbClr val="30ACEC">
                  <a:lumMod val="75000"/>
                </a:srgbClr>
              </a:buClr>
              <a:buSzPct val="145000"/>
            </a:pPr>
            <a:r>
              <a:rPr lang="en-US" sz="3200" b="1" dirty="0">
                <a:solidFill>
                  <a:prstClr val="black"/>
                </a:solidFill>
                <a:latin typeface="Century Gothic" panose="020B0502020202020204" pitchFamily="34" charset="0"/>
              </a:rPr>
              <a:t>Students are tardy at </a:t>
            </a:r>
            <a:r>
              <a:rPr lang="en-US" sz="3200" b="1" dirty="0">
                <a:solidFill>
                  <a:prstClr val="black"/>
                </a:solidFill>
                <a:highlight>
                  <a:srgbClr val="FFFF00"/>
                </a:highlight>
                <a:latin typeface="Century Gothic" panose="020B0502020202020204" pitchFamily="34" charset="0"/>
              </a:rPr>
              <a:t>8:20.</a:t>
            </a:r>
          </a:p>
          <a:p>
            <a:pPr lvl="0" algn="ctr" defTabSz="457200">
              <a:spcBef>
                <a:spcPct val="20000"/>
              </a:spcBef>
              <a:spcAft>
                <a:spcPts val="600"/>
              </a:spcAft>
              <a:buClr>
                <a:srgbClr val="30ACEC">
                  <a:lumMod val="75000"/>
                </a:srgbClr>
              </a:buClr>
              <a:buSzPct val="145000"/>
            </a:pPr>
            <a:r>
              <a:rPr lang="en-US" sz="3200" b="1" dirty="0">
                <a:solidFill>
                  <a:prstClr val="black"/>
                </a:solidFill>
                <a:latin typeface="Century Gothic" panose="020B0502020202020204" pitchFamily="34" charset="0"/>
              </a:rPr>
              <a:t>No early dismissal after </a:t>
            </a:r>
            <a:r>
              <a:rPr lang="en-US" sz="3200" b="1" dirty="0">
                <a:solidFill>
                  <a:prstClr val="black"/>
                </a:solidFill>
                <a:highlight>
                  <a:srgbClr val="FFFF00"/>
                </a:highlight>
                <a:latin typeface="Century Gothic" panose="020B0502020202020204" pitchFamily="34" charset="0"/>
              </a:rPr>
              <a:t>2:00</a:t>
            </a:r>
            <a:r>
              <a:rPr lang="en-US" sz="3200" b="1" dirty="0">
                <a:solidFill>
                  <a:prstClr val="black"/>
                </a:solidFill>
                <a:latin typeface="Century Gothic" panose="020B0502020202020204" pitchFamily="34" charset="0"/>
              </a:rPr>
              <a:t>.</a:t>
            </a:r>
          </a:p>
          <a:p>
            <a:endParaRPr lang="en-US" sz="2300" dirty="0">
              <a:latin typeface="Century Gothic" panose="020B0502020202020204" pitchFamily="34" charset="0"/>
            </a:endParaRPr>
          </a:p>
        </p:txBody>
      </p:sp>
      <p:sp>
        <p:nvSpPr>
          <p:cNvPr id="12" name="TextBox 11">
            <a:extLst>
              <a:ext uri="{FF2B5EF4-FFF2-40B4-BE49-F238E27FC236}">
                <a16:creationId xmlns:a16="http://schemas.microsoft.com/office/drawing/2014/main" id="{4BF72999-B094-2254-FAE5-ECEEA41C8897}"/>
              </a:ext>
            </a:extLst>
          </p:cNvPr>
          <p:cNvSpPr txBox="1"/>
          <p:nvPr/>
        </p:nvSpPr>
        <p:spPr>
          <a:xfrm>
            <a:off x="1652764" y="560916"/>
            <a:ext cx="5332827" cy="492443"/>
          </a:xfrm>
          <a:prstGeom prst="rect">
            <a:avLst/>
          </a:prstGeom>
          <a:noFill/>
        </p:spPr>
        <p:txBody>
          <a:bodyPr wrap="square" rtlCol="0">
            <a:spAutoFit/>
          </a:bodyPr>
          <a:lstStyle/>
          <a:p>
            <a:pPr marL="0" marR="0" lvl="0" indent="0" defTabSz="609630" rtl="0" eaLnBrk="1" fontAlgn="auto" latinLnBrk="0" hangingPunct="1">
              <a:lnSpc>
                <a:spcPct val="100000"/>
              </a:lnSpc>
              <a:spcBef>
                <a:spcPts val="0"/>
              </a:spcBef>
              <a:spcAft>
                <a:spcPts val="0"/>
              </a:spcAft>
              <a:buClrTx/>
              <a:buSzTx/>
              <a:buFontTx/>
              <a:buNone/>
              <a:tabLst/>
              <a:defRPr/>
            </a:pPr>
            <a:r>
              <a:rPr lang="en-US" sz="2600" b="1" dirty="0">
                <a:solidFill>
                  <a:srgbClr val="1F497D">
                    <a:lumMod val="90000"/>
                    <a:lumOff val="10000"/>
                  </a:srgbClr>
                </a:solidFill>
                <a:latin typeface="Century Gothic"/>
                <a:ea typeface="+mn-lt"/>
                <a:cs typeface="Calibri"/>
              </a:rPr>
              <a:t>As a parent, how can  I help?</a:t>
            </a:r>
          </a:p>
        </p:txBody>
      </p:sp>
      <p:pic>
        <p:nvPicPr>
          <p:cNvPr id="13" name="Picture 12">
            <a:extLst>
              <a:ext uri="{FF2B5EF4-FFF2-40B4-BE49-F238E27FC236}">
                <a16:creationId xmlns:a16="http://schemas.microsoft.com/office/drawing/2014/main" id="{9BE37052-4074-9079-DE14-927EBFFEDA8F}"/>
              </a:ext>
            </a:extLst>
          </p:cNvPr>
          <p:cNvPicPr>
            <a:picLocks noChangeAspect="1"/>
          </p:cNvPicPr>
          <p:nvPr/>
        </p:nvPicPr>
        <p:blipFill rotWithShape="1">
          <a:blip r:embed="rId6"/>
          <a:srcRect l="9087" t="-686" r="6330" b="29815"/>
          <a:stretch/>
        </p:blipFill>
        <p:spPr>
          <a:xfrm>
            <a:off x="559701" y="4239068"/>
            <a:ext cx="5447694" cy="1901382"/>
          </a:xfrm>
          <a:prstGeom prst="rect">
            <a:avLst/>
          </a:prstGeom>
        </p:spPr>
      </p:pic>
    </p:spTree>
    <p:extLst>
      <p:ext uri="{BB962C8B-B14F-4D97-AF65-F5344CB8AC3E}">
        <p14:creationId xmlns:p14="http://schemas.microsoft.com/office/powerpoint/2010/main" val="3507606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939244" y="2083981"/>
            <a:ext cx="10862895" cy="6832640"/>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prstClr val="black"/>
                </a:solidFill>
                <a:latin typeface="Century Gothic" panose="020B0502020202020204" pitchFamily="34" charset="0"/>
              </a:rPr>
              <a:t>Dr. Tiffany Curry, Principal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prstClr val="black"/>
                </a:solidFill>
                <a:latin typeface="Century Gothic" panose="020B0502020202020204" pitchFamily="34" charset="0"/>
              </a:rPr>
              <a:t>Dr. </a:t>
            </a:r>
            <a:r>
              <a:rPr lang="en-US" sz="3400" dirty="0" err="1">
                <a:solidFill>
                  <a:prstClr val="black"/>
                </a:solidFill>
                <a:latin typeface="Century Gothic" panose="020B0502020202020204" pitchFamily="34" charset="0"/>
              </a:rPr>
              <a:t>Sabrena</a:t>
            </a:r>
            <a:r>
              <a:rPr lang="en-US" sz="3400" dirty="0">
                <a:solidFill>
                  <a:prstClr val="black"/>
                </a:solidFill>
                <a:latin typeface="Century Gothic" panose="020B0502020202020204" pitchFamily="34" charset="0"/>
              </a:rPr>
              <a:t> Stewart-Thompson, Assistant Principal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Mrs. </a:t>
            </a:r>
            <a:r>
              <a:rPr lang="en-US" sz="3400" dirty="0">
                <a:solidFill>
                  <a:prstClr val="black"/>
                </a:solidFill>
                <a:latin typeface="Century Gothic" panose="020B0502020202020204" pitchFamily="34" charset="0"/>
              </a:rPr>
              <a:t>Marion Gross</a:t>
            </a:r>
            <a:r>
              <a:rPr kumimoji="0" lang="en-US" sz="3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PLC Coach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prstClr val="black"/>
                </a:solidFill>
                <a:latin typeface="Century Gothic" panose="020B0502020202020204" pitchFamily="34" charset="0"/>
              </a:rPr>
              <a:t>Ms. Roxie Baker, Instructional Facilitator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prstClr val="black"/>
                </a:solidFill>
                <a:latin typeface="Century Gothic" panose="020B0502020202020204" pitchFamily="34" charset="0"/>
              </a:rPr>
              <a:t>Ms. Betty Lee, School Counselor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Ms. Ashley Owens Davis, School Counselor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prstClr val="black"/>
                </a:solidFill>
                <a:latin typeface="Century Gothic" panose="020B0502020202020204" pitchFamily="34" charset="0"/>
              </a:rPr>
              <a:t>Ms. Kelly Connor, Interventionist </a:t>
            </a:r>
            <a:endParaRPr kumimoji="0" lang="en-US" sz="3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sp>
        <p:nvSpPr>
          <p:cNvPr id="2" name="TextBox 1">
            <a:extLst>
              <a:ext uri="{FF2B5EF4-FFF2-40B4-BE49-F238E27FC236}">
                <a16:creationId xmlns:a16="http://schemas.microsoft.com/office/drawing/2014/main" id="{D49EF5E5-41FC-AFD7-D79C-54DC97F4F780}"/>
              </a:ext>
            </a:extLst>
          </p:cNvPr>
          <p:cNvSpPr txBox="1"/>
          <p:nvPr/>
        </p:nvSpPr>
        <p:spPr>
          <a:xfrm>
            <a:off x="563526" y="935664"/>
            <a:ext cx="9643730" cy="707886"/>
          </a:xfrm>
          <a:prstGeom prst="rect">
            <a:avLst/>
          </a:prstGeom>
          <a:noFill/>
        </p:spPr>
        <p:txBody>
          <a:bodyPr wrap="square" rtlCol="0">
            <a:spAutoFit/>
          </a:bodyPr>
          <a:lstStyle/>
          <a:p>
            <a:r>
              <a:rPr lang="en-US" sz="4000" b="1" dirty="0"/>
              <a:t>Who can I contact for more information?</a:t>
            </a:r>
          </a:p>
        </p:txBody>
      </p:sp>
    </p:spTree>
    <p:extLst>
      <p:ext uri="{BB962C8B-B14F-4D97-AF65-F5344CB8AC3E}">
        <p14:creationId xmlns:p14="http://schemas.microsoft.com/office/powerpoint/2010/main" val="3788236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939244" y="2083981"/>
            <a:ext cx="10862895" cy="3170099"/>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pic>
        <p:nvPicPr>
          <p:cNvPr id="8" name="Picture 7">
            <a:extLst>
              <a:ext uri="{FF2B5EF4-FFF2-40B4-BE49-F238E27FC236}">
                <a16:creationId xmlns:a16="http://schemas.microsoft.com/office/drawing/2014/main" id="{E6CE6F35-02CC-EE09-A6F7-5184A09DF599}"/>
              </a:ext>
            </a:extLst>
          </p:cNvPr>
          <p:cNvPicPr>
            <a:picLocks noChangeAspect="1"/>
          </p:cNvPicPr>
          <p:nvPr/>
        </p:nvPicPr>
        <p:blipFill>
          <a:blip r:embed="rId6"/>
          <a:stretch>
            <a:fillRect/>
          </a:stretch>
        </p:blipFill>
        <p:spPr>
          <a:xfrm>
            <a:off x="203199" y="1998921"/>
            <a:ext cx="11598940" cy="3255159"/>
          </a:xfrm>
          <a:prstGeom prst="rect">
            <a:avLst/>
          </a:prstGeom>
        </p:spPr>
      </p:pic>
    </p:spTree>
    <p:extLst>
      <p:ext uri="{BB962C8B-B14F-4D97-AF65-F5344CB8AC3E}">
        <p14:creationId xmlns:p14="http://schemas.microsoft.com/office/powerpoint/2010/main" val="216614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690037" y="1299663"/>
            <a:ext cx="8920716" cy="3057312"/>
          </a:xfrm>
          <a:prstGeom prst="rect">
            <a:avLst/>
          </a:prstGeom>
          <a:noFill/>
        </p:spPr>
        <p:txBody>
          <a:bodyPr wrap="square" lIns="60960" tIns="30480" rIns="60960" bIns="30480" rtlCol="0" anchor="t">
            <a:spAutoFit/>
          </a:bodyPr>
          <a:lstStyle/>
          <a:p>
            <a:pPr defTabSz="609630">
              <a:defRPr/>
            </a:pPr>
            <a:r>
              <a:rPr lang="en-US" sz="2400" dirty="0"/>
              <a:t>Crump Elementary School is committed to excellence. Our school is dedicated to equipping teachers with the tools they need to provide a high-quality education to students they serve. We utilize data to drive instruction in order to meet the needs of every learner in every classroom. We are intentional, and we are producing well-rounded, high-achieving students that are lifelong learners, risk takers, problem solvers, and critical thinkers. </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Tree>
    <p:extLst>
      <p:ext uri="{BB962C8B-B14F-4D97-AF65-F5344CB8AC3E}">
        <p14:creationId xmlns:p14="http://schemas.microsoft.com/office/powerpoint/2010/main" val="181107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209952" y="1244009"/>
            <a:ext cx="5794745" cy="738664"/>
          </a:xfrm>
          <a:prstGeom prst="rect">
            <a:avLst/>
          </a:prstGeom>
          <a:noFill/>
        </p:spPr>
        <p:txBody>
          <a:bodyPr wrap="square" lIns="60960" tIns="30480" rIns="60960" bIns="30480" rtlCol="0" anchor="t">
            <a:spAutoFit/>
          </a:bodyPr>
          <a:lstStyle/>
          <a:p>
            <a:pPr algn="ctr"/>
            <a:r>
              <a:rPr lang="en-US" sz="4400" b="1" i="1" dirty="0">
                <a:solidFill>
                  <a:srgbClr val="C00000"/>
                </a:solidFill>
                <a:latin typeface="Times New Roman"/>
                <a:cs typeface="Times New Roman"/>
              </a:rPr>
              <a:t>Kindergarten Teachers</a:t>
            </a:r>
          </a:p>
        </p:txBody>
      </p:sp>
      <p:sp>
        <p:nvSpPr>
          <p:cNvPr id="2" name="TextBox 1">
            <a:extLst>
              <a:ext uri="{FF2B5EF4-FFF2-40B4-BE49-F238E27FC236}">
                <a16:creationId xmlns:a16="http://schemas.microsoft.com/office/drawing/2014/main" id="{45E13D1D-24EA-A7E0-B87A-375A72C75737}"/>
              </a:ext>
            </a:extLst>
          </p:cNvPr>
          <p:cNvSpPr txBox="1"/>
          <p:nvPr/>
        </p:nvSpPr>
        <p:spPr>
          <a:xfrm>
            <a:off x="5858539" y="2360428"/>
            <a:ext cx="5295014" cy="2308324"/>
          </a:xfrm>
          <a:prstGeom prst="rect">
            <a:avLst/>
          </a:prstGeom>
          <a:noFill/>
        </p:spPr>
        <p:txBody>
          <a:bodyPr wrap="square" rtlCol="0">
            <a:spAutoFit/>
          </a:bodyPr>
          <a:lstStyle/>
          <a:p>
            <a:r>
              <a:rPr lang="en-US" sz="3600" b="1" dirty="0">
                <a:solidFill>
                  <a:srgbClr val="C00000"/>
                </a:solidFill>
              </a:rPr>
              <a:t>KK-01- Mrs. Henderson                              </a:t>
            </a:r>
          </a:p>
          <a:p>
            <a:r>
              <a:rPr lang="en-US" sz="3600" b="1" dirty="0">
                <a:solidFill>
                  <a:srgbClr val="C00000"/>
                </a:solidFill>
              </a:rPr>
              <a:t>KK-02- Mrs. Pace                              </a:t>
            </a:r>
          </a:p>
          <a:p>
            <a:r>
              <a:rPr lang="en-US" sz="3600" b="1" dirty="0">
                <a:solidFill>
                  <a:srgbClr val="C00000"/>
                </a:solidFill>
              </a:rPr>
              <a:t>KK-03- Mrs. Gilbert                                    </a:t>
            </a:r>
          </a:p>
          <a:p>
            <a:r>
              <a:rPr lang="en-US" sz="3600" b="1" dirty="0">
                <a:solidFill>
                  <a:srgbClr val="C00000"/>
                </a:solidFill>
              </a:rPr>
              <a:t>KK-04- Ms. Adams                         </a:t>
            </a:r>
          </a:p>
        </p:txBody>
      </p:sp>
    </p:spTree>
    <p:extLst>
      <p:ext uri="{BB962C8B-B14F-4D97-AF65-F5344CB8AC3E}">
        <p14:creationId xmlns:p14="http://schemas.microsoft.com/office/powerpoint/2010/main" val="423707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800219"/>
          </a:xfrm>
          <a:prstGeom prst="rect">
            <a:avLst/>
          </a:prstGeom>
          <a:noFill/>
        </p:spPr>
        <p:txBody>
          <a:bodyPr wrap="square" lIns="60960" tIns="30480" rIns="60960" bIns="30480" rtlCol="0" anchor="t">
            <a:spAutoFit/>
          </a:bodyPr>
          <a:lstStyle/>
          <a:p>
            <a:pPr algn="ctr"/>
            <a:r>
              <a:rPr lang="en-US" sz="4800" b="1" i="1" dirty="0">
                <a:solidFill>
                  <a:srgbClr val="C00000"/>
                </a:solidFill>
                <a:latin typeface="Times New Roman"/>
                <a:cs typeface="Times New Roman"/>
              </a:rPr>
              <a:t>1</a:t>
            </a:r>
            <a:r>
              <a:rPr lang="en-US" sz="4800" b="1" i="1" baseline="30000" dirty="0">
                <a:solidFill>
                  <a:srgbClr val="C00000"/>
                </a:solidFill>
                <a:latin typeface="Times New Roman"/>
                <a:cs typeface="Times New Roman"/>
              </a:rPr>
              <a:t>st</a:t>
            </a:r>
            <a:r>
              <a:rPr lang="en-US" sz="4800" b="1" i="1" dirty="0">
                <a:solidFill>
                  <a:srgbClr val="C00000"/>
                </a:solidFill>
                <a:latin typeface="Times New Roman"/>
                <a:cs typeface="Times New Roman"/>
              </a:rPr>
              <a:t> Grade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569283" y="2190307"/>
            <a:ext cx="5573638" cy="2585323"/>
          </a:xfrm>
          <a:prstGeom prst="rect">
            <a:avLst/>
          </a:prstGeom>
          <a:noFill/>
        </p:spPr>
        <p:txBody>
          <a:bodyPr wrap="square">
            <a:spAutoFit/>
          </a:bodyPr>
          <a:lstStyle/>
          <a:p>
            <a:r>
              <a:rPr lang="en-US" sz="3600" b="1" dirty="0">
                <a:solidFill>
                  <a:srgbClr val="C00000"/>
                </a:solidFill>
              </a:rPr>
              <a:t>1-01- Ms. Riley</a:t>
            </a:r>
          </a:p>
          <a:p>
            <a:r>
              <a:rPr lang="en-US" sz="3600" b="1" dirty="0">
                <a:solidFill>
                  <a:srgbClr val="C00000"/>
                </a:solidFill>
              </a:rPr>
              <a:t>1-02- Ms. Santiago</a:t>
            </a:r>
          </a:p>
          <a:p>
            <a:r>
              <a:rPr lang="en-US" sz="3600" b="1" dirty="0">
                <a:solidFill>
                  <a:srgbClr val="C00000"/>
                </a:solidFill>
              </a:rPr>
              <a:t>1-03- Mrs. Poplar-Douglas</a:t>
            </a:r>
          </a:p>
          <a:p>
            <a:r>
              <a:rPr lang="en-US" sz="3600" b="1" dirty="0">
                <a:solidFill>
                  <a:srgbClr val="C00000"/>
                </a:solidFill>
              </a:rPr>
              <a:t>1-04- Ms. Williams</a:t>
            </a:r>
          </a:p>
          <a:p>
            <a:pPr algn="ctr"/>
            <a:endParaRPr lang="en-US" sz="1800" b="1" i="1" dirty="0">
              <a:solidFill>
                <a:srgbClr val="C00000"/>
              </a:solidFill>
              <a:latin typeface="Times New Roman"/>
              <a:cs typeface="Times New Roman"/>
            </a:endParaRPr>
          </a:p>
        </p:txBody>
      </p:sp>
    </p:spTree>
    <p:extLst>
      <p:ext uri="{BB962C8B-B14F-4D97-AF65-F5344CB8AC3E}">
        <p14:creationId xmlns:p14="http://schemas.microsoft.com/office/powerpoint/2010/main" val="60327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800219"/>
          </a:xfrm>
          <a:prstGeom prst="rect">
            <a:avLst/>
          </a:prstGeom>
          <a:noFill/>
        </p:spPr>
        <p:txBody>
          <a:bodyPr wrap="square" lIns="60960" tIns="30480" rIns="60960" bIns="30480" rtlCol="0" anchor="t">
            <a:spAutoFit/>
          </a:bodyPr>
          <a:lstStyle/>
          <a:p>
            <a:pPr algn="ctr"/>
            <a:r>
              <a:rPr lang="en-US" sz="4800" b="1" i="1" dirty="0">
                <a:solidFill>
                  <a:srgbClr val="C00000"/>
                </a:solidFill>
                <a:latin typeface="Times New Roman"/>
                <a:cs typeface="Times New Roman"/>
              </a:rPr>
              <a:t>2</a:t>
            </a:r>
            <a:r>
              <a:rPr lang="en-US" sz="4800" b="1" i="1" baseline="30000" dirty="0">
                <a:solidFill>
                  <a:srgbClr val="C00000"/>
                </a:solidFill>
                <a:latin typeface="Times New Roman"/>
                <a:cs typeface="Times New Roman"/>
              </a:rPr>
              <a:t>nd</a:t>
            </a:r>
            <a:r>
              <a:rPr lang="en-US" sz="4800" b="1" i="1" dirty="0">
                <a:solidFill>
                  <a:srgbClr val="C00000"/>
                </a:solidFill>
                <a:latin typeface="Times New Roman"/>
                <a:cs typeface="Times New Roman"/>
              </a:rPr>
              <a:t> Grade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826642" y="2626242"/>
            <a:ext cx="557145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2-01- Ms. </a:t>
            </a:r>
            <a:r>
              <a:rPr lang="en-US" sz="3600" b="1" dirty="0">
                <a:solidFill>
                  <a:srgbClr val="C00000"/>
                </a:solidFill>
                <a:latin typeface="Calibri" panose="020F0502020204030204"/>
              </a:rPr>
              <a:t>C. Smith</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2-02- Ms. Linsey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2-03- Mrs. </a:t>
            </a:r>
            <a:r>
              <a:rPr lang="en-US" sz="3600" b="1" dirty="0">
                <a:solidFill>
                  <a:srgbClr val="C00000"/>
                </a:solidFill>
                <a:latin typeface="Calibri" panose="020F0502020204030204"/>
              </a:rPr>
              <a:t>Blake</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1800" b="1" i="1" dirty="0">
              <a:solidFill>
                <a:srgbClr val="C00000"/>
              </a:solidFill>
              <a:latin typeface="Times New Roman"/>
              <a:cs typeface="Times New Roman"/>
            </a:endParaRPr>
          </a:p>
        </p:txBody>
      </p:sp>
    </p:spTree>
    <p:extLst>
      <p:ext uri="{BB962C8B-B14F-4D97-AF65-F5344CB8AC3E}">
        <p14:creationId xmlns:p14="http://schemas.microsoft.com/office/powerpoint/2010/main" val="316126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800219"/>
          </a:xfrm>
          <a:prstGeom prst="rect">
            <a:avLst/>
          </a:prstGeom>
          <a:noFill/>
        </p:spPr>
        <p:txBody>
          <a:bodyPr wrap="square" lIns="60960" tIns="30480" rIns="60960" bIns="30480" rtlCol="0" anchor="t">
            <a:spAutoFit/>
          </a:bodyPr>
          <a:lstStyle/>
          <a:p>
            <a:pPr algn="ctr"/>
            <a:r>
              <a:rPr lang="en-US" sz="4800" b="1" i="1" dirty="0">
                <a:solidFill>
                  <a:srgbClr val="C00000"/>
                </a:solidFill>
                <a:latin typeface="Times New Roman"/>
                <a:cs typeface="Times New Roman"/>
              </a:rPr>
              <a:t>3</a:t>
            </a:r>
            <a:r>
              <a:rPr lang="en-US" sz="4800" b="1" i="1" baseline="30000" dirty="0">
                <a:solidFill>
                  <a:srgbClr val="C00000"/>
                </a:solidFill>
                <a:latin typeface="Times New Roman"/>
                <a:cs typeface="Times New Roman"/>
              </a:rPr>
              <a:t>rd</a:t>
            </a:r>
            <a:r>
              <a:rPr lang="en-US" sz="4800" b="1" i="1" dirty="0">
                <a:solidFill>
                  <a:srgbClr val="C00000"/>
                </a:solidFill>
                <a:latin typeface="Times New Roman"/>
                <a:cs typeface="Times New Roman"/>
              </a:rPr>
              <a:t> Grade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709683" y="2573079"/>
            <a:ext cx="5382251" cy="2585323"/>
          </a:xfrm>
          <a:prstGeom prst="rect">
            <a:avLst/>
          </a:prstGeom>
          <a:noFill/>
        </p:spPr>
        <p:txBody>
          <a:bodyPr wrap="square">
            <a:spAutoFit/>
          </a:bodyPr>
          <a:lstStyle/>
          <a:p>
            <a:r>
              <a:rPr lang="en-US" sz="3600" b="1" dirty="0">
                <a:solidFill>
                  <a:srgbClr val="C00000"/>
                </a:solidFill>
              </a:rPr>
              <a:t>3-01-   Mrs. Porter                           </a:t>
            </a:r>
          </a:p>
          <a:p>
            <a:r>
              <a:rPr lang="en-US" sz="3600" b="1" dirty="0">
                <a:solidFill>
                  <a:srgbClr val="C00000"/>
                </a:solidFill>
              </a:rPr>
              <a:t>3-02-   Mrs. Stovall Jones                       </a:t>
            </a:r>
          </a:p>
          <a:p>
            <a:r>
              <a:rPr lang="en-US" sz="3600" b="1" dirty="0">
                <a:solidFill>
                  <a:srgbClr val="C00000"/>
                </a:solidFill>
              </a:rPr>
              <a:t>3-03-   Mrs. McNutt                            </a:t>
            </a:r>
          </a:p>
          <a:p>
            <a:r>
              <a:rPr lang="en-US" sz="3600" b="1" dirty="0">
                <a:solidFill>
                  <a:srgbClr val="C00000"/>
                </a:solidFill>
              </a:rPr>
              <a:t>3-04-   Ms. Tillman </a:t>
            </a:r>
          </a:p>
          <a:p>
            <a:pPr algn="ctr"/>
            <a:endParaRPr lang="en-US" sz="1800" b="1" i="1" dirty="0">
              <a:solidFill>
                <a:srgbClr val="C00000"/>
              </a:solidFill>
              <a:latin typeface="Times New Roman"/>
              <a:cs typeface="Times New Roman"/>
            </a:endParaRPr>
          </a:p>
        </p:txBody>
      </p:sp>
    </p:spTree>
    <p:extLst>
      <p:ext uri="{BB962C8B-B14F-4D97-AF65-F5344CB8AC3E}">
        <p14:creationId xmlns:p14="http://schemas.microsoft.com/office/powerpoint/2010/main" val="255871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800219"/>
          </a:xfrm>
          <a:prstGeom prst="rect">
            <a:avLst/>
          </a:prstGeom>
          <a:noFill/>
        </p:spPr>
        <p:txBody>
          <a:bodyPr wrap="square" lIns="60960" tIns="30480" rIns="60960" bIns="30480" rtlCol="0" anchor="t">
            <a:spAutoFit/>
          </a:bodyPr>
          <a:lstStyle/>
          <a:p>
            <a:pPr algn="ctr"/>
            <a:r>
              <a:rPr lang="en-US" sz="4800" b="1" i="1" dirty="0">
                <a:solidFill>
                  <a:srgbClr val="C00000"/>
                </a:solidFill>
                <a:latin typeface="Times New Roman"/>
                <a:cs typeface="Times New Roman"/>
              </a:rPr>
              <a:t>4</a:t>
            </a:r>
            <a:r>
              <a:rPr lang="en-US" sz="4800" b="1" i="1" baseline="30000" dirty="0">
                <a:solidFill>
                  <a:srgbClr val="C00000"/>
                </a:solidFill>
                <a:latin typeface="Times New Roman"/>
                <a:cs typeface="Times New Roman"/>
              </a:rPr>
              <a:t>th</a:t>
            </a:r>
            <a:r>
              <a:rPr lang="en-US" sz="4800" b="1" i="1" dirty="0">
                <a:solidFill>
                  <a:srgbClr val="C00000"/>
                </a:solidFill>
                <a:latin typeface="Times New Roman"/>
                <a:cs typeface="Times New Roman"/>
              </a:rPr>
              <a:t> Grade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869171" y="2679405"/>
            <a:ext cx="4518837" cy="2585323"/>
          </a:xfrm>
          <a:prstGeom prst="rect">
            <a:avLst/>
          </a:prstGeom>
          <a:noFill/>
        </p:spPr>
        <p:txBody>
          <a:bodyPr wrap="square">
            <a:spAutoFit/>
          </a:bodyPr>
          <a:lstStyle/>
          <a:p>
            <a:r>
              <a:rPr lang="en-US" sz="3600" b="1" dirty="0">
                <a:solidFill>
                  <a:srgbClr val="C00000"/>
                </a:solidFill>
              </a:rPr>
              <a:t>4-01- Ms. Lee</a:t>
            </a:r>
          </a:p>
          <a:p>
            <a:r>
              <a:rPr lang="en-US" sz="3600" b="1" dirty="0">
                <a:solidFill>
                  <a:srgbClr val="C00000"/>
                </a:solidFill>
              </a:rPr>
              <a:t>4-02- Ms. Douglas</a:t>
            </a:r>
          </a:p>
          <a:p>
            <a:r>
              <a:rPr lang="en-US" sz="3600" b="1" dirty="0">
                <a:solidFill>
                  <a:srgbClr val="C00000"/>
                </a:solidFill>
              </a:rPr>
              <a:t>4-03- Ms. Smith</a:t>
            </a:r>
          </a:p>
          <a:p>
            <a:r>
              <a:rPr lang="en-US" sz="3600" b="1" dirty="0">
                <a:solidFill>
                  <a:srgbClr val="C00000"/>
                </a:solidFill>
              </a:rPr>
              <a:t>4-04- Ms. Goodman</a:t>
            </a:r>
          </a:p>
          <a:p>
            <a:pPr algn="ctr"/>
            <a:endParaRPr lang="en-US" sz="1800" b="1" i="1" dirty="0">
              <a:solidFill>
                <a:srgbClr val="C00000"/>
              </a:solidFill>
              <a:latin typeface="Times New Roman"/>
              <a:cs typeface="Times New Roman"/>
            </a:endParaRPr>
          </a:p>
        </p:txBody>
      </p:sp>
    </p:spTree>
    <p:extLst>
      <p:ext uri="{BB962C8B-B14F-4D97-AF65-F5344CB8AC3E}">
        <p14:creationId xmlns:p14="http://schemas.microsoft.com/office/powerpoint/2010/main" val="283876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984885"/>
          </a:xfrm>
          <a:prstGeom prst="rect">
            <a:avLst/>
          </a:prstGeom>
          <a:noFill/>
        </p:spPr>
        <p:txBody>
          <a:bodyPr wrap="square" lIns="60960" tIns="30480" rIns="60960" bIns="30480" rtlCol="0" anchor="t">
            <a:spAutoFit/>
          </a:bodyPr>
          <a:lstStyle/>
          <a:p>
            <a:pPr algn="ctr"/>
            <a:r>
              <a:rPr lang="en-US" sz="6000" b="1" i="1" dirty="0">
                <a:solidFill>
                  <a:srgbClr val="C00000"/>
                </a:solidFill>
                <a:latin typeface="Times New Roman"/>
                <a:cs typeface="Times New Roman"/>
              </a:rPr>
              <a:t> </a:t>
            </a:r>
            <a:r>
              <a:rPr lang="en-US" sz="4800" b="1" i="1" dirty="0">
                <a:solidFill>
                  <a:srgbClr val="C00000"/>
                </a:solidFill>
                <a:latin typeface="Times New Roman"/>
                <a:cs typeface="Times New Roman"/>
              </a:rPr>
              <a:t>5</a:t>
            </a:r>
            <a:r>
              <a:rPr lang="en-US" sz="4800" b="1" i="1" baseline="30000" dirty="0">
                <a:solidFill>
                  <a:srgbClr val="C00000"/>
                </a:solidFill>
                <a:latin typeface="Times New Roman"/>
                <a:cs typeface="Times New Roman"/>
              </a:rPr>
              <a:t>th</a:t>
            </a:r>
            <a:r>
              <a:rPr lang="en-US" sz="4800" b="1" i="1" dirty="0">
                <a:solidFill>
                  <a:srgbClr val="C00000"/>
                </a:solidFill>
                <a:latin typeface="Times New Roman"/>
                <a:cs typeface="Times New Roman"/>
              </a:rPr>
              <a:t> Grade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569283" y="2360429"/>
            <a:ext cx="5956410" cy="2585323"/>
          </a:xfrm>
          <a:prstGeom prst="rect">
            <a:avLst/>
          </a:prstGeom>
          <a:noFill/>
        </p:spPr>
        <p:txBody>
          <a:bodyPr wrap="square">
            <a:spAutoFit/>
          </a:bodyPr>
          <a:lstStyle/>
          <a:p>
            <a:r>
              <a:rPr lang="en-US" sz="3600" b="1" dirty="0">
                <a:solidFill>
                  <a:srgbClr val="C00000"/>
                </a:solidFill>
              </a:rPr>
              <a:t>5-01- Ms. Smith </a:t>
            </a:r>
            <a:r>
              <a:rPr lang="en-US" sz="2800" b="1" i="1" dirty="0">
                <a:solidFill>
                  <a:srgbClr val="C00000"/>
                </a:solidFill>
              </a:rPr>
              <a:t>(substitute)</a:t>
            </a:r>
          </a:p>
          <a:p>
            <a:r>
              <a:rPr lang="en-US" sz="3600" b="1" dirty="0">
                <a:solidFill>
                  <a:srgbClr val="C00000"/>
                </a:solidFill>
              </a:rPr>
              <a:t>5-02- Mrs. Shockey</a:t>
            </a:r>
          </a:p>
          <a:p>
            <a:r>
              <a:rPr lang="en-US" sz="3600" b="1" dirty="0">
                <a:solidFill>
                  <a:srgbClr val="C00000"/>
                </a:solidFill>
              </a:rPr>
              <a:t>5-03- Ms. P. Brown</a:t>
            </a:r>
          </a:p>
          <a:p>
            <a:r>
              <a:rPr lang="en-US" sz="3600" b="1" dirty="0">
                <a:solidFill>
                  <a:srgbClr val="C00000"/>
                </a:solidFill>
              </a:rPr>
              <a:t>5-04- Ms. </a:t>
            </a:r>
            <a:r>
              <a:rPr lang="en-US" sz="3600" b="1" dirty="0" err="1">
                <a:solidFill>
                  <a:srgbClr val="C00000"/>
                </a:solidFill>
              </a:rPr>
              <a:t>Meabon</a:t>
            </a:r>
            <a:endParaRPr lang="en-US" sz="3600" b="1" dirty="0">
              <a:solidFill>
                <a:srgbClr val="C00000"/>
              </a:solidFill>
            </a:endParaRPr>
          </a:p>
          <a:p>
            <a:pPr algn="ctr"/>
            <a:endParaRPr lang="en-US" sz="1800" b="1" i="1" dirty="0">
              <a:solidFill>
                <a:srgbClr val="C00000"/>
              </a:solidFill>
              <a:latin typeface="Times New Roman"/>
              <a:cs typeface="Times New Roman"/>
            </a:endParaRPr>
          </a:p>
        </p:txBody>
      </p:sp>
    </p:spTree>
    <p:extLst>
      <p:ext uri="{BB962C8B-B14F-4D97-AF65-F5344CB8AC3E}">
        <p14:creationId xmlns:p14="http://schemas.microsoft.com/office/powerpoint/2010/main" val="3084981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729</TotalTime>
  <Words>1684</Words>
  <Application>Microsoft Office PowerPoint</Application>
  <PresentationFormat>Widescreen</PresentationFormat>
  <Paragraphs>247</Paragraphs>
  <Slides>29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Aptos Display</vt:lpstr>
      <vt:lpstr>Arial</vt:lpstr>
      <vt:lpstr>Calibri</vt:lpstr>
      <vt:lpstr>Century Gothic</vt:lpstr>
      <vt:lpstr>Century Gothic Paneuropean</vt:lpstr>
      <vt:lpstr>Century Gothic Paneuropean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MARION L GROSS</dc:creator>
  <cp:lastModifiedBy>MARION L GROSS</cp:lastModifiedBy>
  <cp:revision>3</cp:revision>
  <dcterms:created xsi:type="dcterms:W3CDTF">2024-08-26T22:58:19Z</dcterms:created>
  <dcterms:modified xsi:type="dcterms:W3CDTF">2024-08-27T14:57:20Z</dcterms:modified>
</cp:coreProperties>
</file>